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9"/>
  </p:notesMasterIdLst>
  <p:handoutMasterIdLst>
    <p:handoutMasterId r:id="rId10"/>
  </p:handoutMasterIdLst>
  <p:sldIdLst>
    <p:sldId id="383" r:id="rId5"/>
    <p:sldId id="382" r:id="rId6"/>
    <p:sldId id="386" r:id="rId7"/>
    <p:sldId id="390"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6"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B0"/>
    <a:srgbClr val="00823B"/>
    <a:srgbClr val="003C71"/>
    <a:srgbClr val="FD9208"/>
    <a:srgbClr val="0071C5"/>
    <a:srgbClr val="F83308"/>
    <a:srgbClr val="009FDF"/>
    <a:srgbClr val="F3D54E"/>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38" autoAdjust="0"/>
    <p:restoredTop sz="93196" autoAdjust="0"/>
  </p:normalViewPr>
  <p:slideViewPr>
    <p:cSldViewPr snapToGrid="0">
      <p:cViewPr varScale="1">
        <p:scale>
          <a:sx n="147" d="100"/>
          <a:sy n="147" d="100"/>
        </p:scale>
        <p:origin x="212" y="92"/>
      </p:cViewPr>
      <p:guideLst>
        <p:guide orient="horz" pos="1620"/>
        <p:guide pos="5470"/>
        <p:guide pos="287"/>
      </p:guideLst>
    </p:cSldViewPr>
  </p:slideViewPr>
  <p:outlineViewPr>
    <p:cViewPr>
      <p:scale>
        <a:sx n="33" d="100"/>
        <a:sy n="33" d="100"/>
      </p:scale>
      <p:origin x="0" y="-3312"/>
    </p:cViewPr>
  </p:outlineViewPr>
  <p:notesTextViewPr>
    <p:cViewPr>
      <p:scale>
        <a:sx n="100" d="100"/>
        <a:sy n="100" d="100"/>
      </p:scale>
      <p:origin x="0" y="0"/>
    </p:cViewPr>
  </p:notesTextViewPr>
  <p:sorterViewPr>
    <p:cViewPr>
      <p:scale>
        <a:sx n="86" d="100"/>
        <a:sy n="86" d="100"/>
      </p:scale>
      <p:origin x="0" y="-4092"/>
    </p:cViewPr>
  </p:sorterViewPr>
  <p:notesViewPr>
    <p:cSldViewPr snapToGrid="0" showGuides="1">
      <p:cViewPr varScale="1">
        <p:scale>
          <a:sx n="51" d="100"/>
          <a:sy n="51" d="100"/>
        </p:scale>
        <p:origin x="2624" y="4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Arial" panose="020B0604020202020204" pitchFamily="34" charset="0"/>
              </a:rPr>
              <a:pPr/>
              <a:t>7/25/2019</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ED7FC5FE-6F0D-D34A-8EE6-C95B4F5F4DC8}" type="datetimeFigureOut">
              <a:rPr lang="en-US" smtClean="0"/>
              <a:pPr/>
              <a:t>7/25/2019</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panose="020B0604020202020204" pitchFamily="34" charset="0"/>
        <a:ea typeface="+mn-ea"/>
        <a:cs typeface="+mn-cs"/>
      </a:defRPr>
    </a:lvl1pPr>
    <a:lvl2pPr marL="457200" algn="l" defTabSz="457200" rtl="0" eaLnBrk="1" latinLnBrk="0" hangingPunct="1">
      <a:defRPr sz="1200" kern="1200">
        <a:solidFill>
          <a:schemeClr val="tx1"/>
        </a:solidFill>
        <a:latin typeface="Arial" panose="020B0604020202020204" pitchFamily="34" charset="0"/>
        <a:ea typeface="+mn-ea"/>
        <a:cs typeface="+mn-cs"/>
      </a:defRPr>
    </a:lvl2pPr>
    <a:lvl3pPr marL="914400" algn="l" defTabSz="457200" rtl="0" eaLnBrk="1" latinLnBrk="0" hangingPunct="1">
      <a:defRPr sz="1200" kern="1200">
        <a:solidFill>
          <a:schemeClr val="tx1"/>
        </a:solidFill>
        <a:latin typeface="Arial" panose="020B0604020202020204" pitchFamily="34" charset="0"/>
        <a:ea typeface="+mn-ea"/>
        <a:cs typeface="+mn-cs"/>
      </a:defRPr>
    </a:lvl3pPr>
    <a:lvl4pPr marL="1371600" algn="l" defTabSz="457200" rtl="0" eaLnBrk="1" latinLnBrk="0" hangingPunct="1">
      <a:defRPr sz="1200" kern="1200">
        <a:solidFill>
          <a:schemeClr val="tx1"/>
        </a:solidFill>
        <a:latin typeface="Arial" panose="020B0604020202020204" pitchFamily="34" charset="0"/>
        <a:ea typeface="+mn-ea"/>
        <a:cs typeface="+mn-cs"/>
      </a:defRPr>
    </a:lvl4pPr>
    <a:lvl5pPr marL="1828800" algn="l" defTabSz="457200" rtl="0" eaLnBrk="1" latinLnBrk="0" hangingPunct="1">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a:t>
            </a:fld>
            <a:endParaRPr lang="en-US" dirty="0"/>
          </a:p>
        </p:txBody>
      </p:sp>
    </p:spTree>
    <p:extLst>
      <p:ext uri="{BB962C8B-B14F-4D97-AF65-F5344CB8AC3E}">
        <p14:creationId xmlns:p14="http://schemas.microsoft.com/office/powerpoint/2010/main" val="768508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DB933E-8F0D-46D6-94DE-C0F9CC20170D}" type="slidenum">
              <a:rPr lang="en-US" smtClean="0"/>
              <a:t>3</a:t>
            </a:fld>
            <a:endParaRPr lang="en-US" dirty="0"/>
          </a:p>
        </p:txBody>
      </p:sp>
    </p:spTree>
    <p:extLst>
      <p:ext uri="{BB962C8B-B14F-4D97-AF65-F5344CB8AC3E}">
        <p14:creationId xmlns:p14="http://schemas.microsoft.com/office/powerpoint/2010/main" val="3890821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4</a:t>
            </a:fld>
            <a:endParaRPr lang="en-US" dirty="0"/>
          </a:p>
        </p:txBody>
      </p:sp>
    </p:spTree>
    <p:extLst>
      <p:ext uri="{BB962C8B-B14F-4D97-AF65-F5344CB8AC3E}">
        <p14:creationId xmlns:p14="http://schemas.microsoft.com/office/powerpoint/2010/main" val="6767610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08398"/>
            <a:ext cx="8212886" cy="1102519"/>
          </a:xfrm>
        </p:spPr>
        <p:txBody>
          <a:bodyPr lIns="0" rIns="0" anchor="b" anchorCtr="0">
            <a:noAutofit/>
          </a:bodyPr>
          <a:lstStyle>
            <a:lvl1pPr>
              <a:lnSpc>
                <a:spcPct val="100000"/>
              </a:lnSpc>
              <a:defRPr sz="5000" b="0" spc="0" baseline="0">
                <a:solidFill>
                  <a:schemeClr val="bg1">
                    <a:alpha val="90000"/>
                  </a:schemeClr>
                </a:solidFill>
                <a:latin typeface="+mj-lt"/>
                <a:cs typeface="Arial" panose="020B0604020202020204" pitchFamily="34" charset="0"/>
              </a:defRPr>
            </a:lvl1pPr>
          </a:lstStyle>
          <a:p>
            <a:r>
              <a:rPr lang="en-US" dirty="0"/>
              <a:t>50pt Arial Title</a:t>
            </a:r>
            <a:br>
              <a:rPr lang="en-US" dirty="0"/>
            </a:br>
            <a:r>
              <a:rPr lang="en-US" dirty="0"/>
              <a:t>with Linear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Arial Subhead, Date, Etc.</a:t>
            </a:r>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0"/>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mj-lt"/>
                <a:cs typeface="Arial" panose="020B0604020202020204" pitchFamily="34" charset="0"/>
              </a:defRPr>
            </a:lvl1pPr>
          </a:lstStyle>
          <a:p>
            <a:r>
              <a:rPr lang="en-US" dirty="0"/>
              <a:t>28pt Arial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3" name="Footer Placeholder 2"/>
          <p:cNvSpPr>
            <a:spLocks noGrp="1"/>
          </p:cNvSpPr>
          <p:nvPr>
            <p:ph type="ftr" sz="quarter" idx="14"/>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100000"/>
              </a:lnSpc>
              <a:defRPr sz="4000" b="0" cap="none" spc="0" baseline="0">
                <a:solidFill>
                  <a:schemeClr val="tx2">
                    <a:alpha val="90000"/>
                  </a:schemeClr>
                </a:solidFill>
                <a:latin typeface="+mj-lt"/>
                <a:cs typeface="Arial" panose="020B0604020202020204" pitchFamily="34" charset="0"/>
              </a:defRPr>
            </a:lvl1pPr>
          </a:lstStyle>
          <a:p>
            <a:r>
              <a:rPr lang="en-US" dirty="0"/>
              <a:t>40pt Arial </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Arial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4" name="Footer Placeholder 3"/>
          <p:cNvSpPr>
            <a:spLocks noGrp="1"/>
          </p:cNvSpPr>
          <p:nvPr>
            <p:ph type="ftr" sz="quarter" idx="13"/>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100000"/>
              </a:lnSpc>
              <a:defRPr sz="4000" b="0" cap="none" spc="0" baseline="0">
                <a:solidFill>
                  <a:schemeClr val="bg1">
                    <a:alpha val="90000"/>
                  </a:schemeClr>
                </a:solidFill>
                <a:latin typeface="+mj-lt"/>
                <a:cs typeface="Arial" panose="020B0604020202020204" pitchFamily="34" charset="0"/>
              </a:defRPr>
            </a:lvl1pPr>
          </a:lstStyle>
          <a:p>
            <a:r>
              <a:rPr lang="en-US" dirty="0"/>
              <a:t>40pt Arial </a:t>
            </a:r>
            <a:br>
              <a:rPr lang="en-US" dirty="0"/>
            </a:br>
            <a:r>
              <a:rPr lang="en-US" dirty="0"/>
              <a:t>blue section break</a:t>
            </a:r>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Arial Subhead</a:t>
            </a:r>
          </a:p>
        </p:txBody>
      </p:sp>
      <p:sp>
        <p:nvSpPr>
          <p:cNvPr id="4" name="Footer Placeholder 3"/>
          <p:cNvSpPr>
            <a:spLocks noGrp="1"/>
          </p:cNvSpPr>
          <p:nvPr>
            <p:ph type="ftr" sz="quarter" idx="10"/>
          </p:nvPr>
        </p:nvSpPr>
        <p:spPr/>
        <p:txBody>
          <a:bodyPr/>
          <a:lstStyle/>
          <a:p>
            <a:r>
              <a:rPr lang="en-US" dirty="0"/>
              <a:t>Intel Confidential</a:t>
            </a:r>
            <a:endParaRPr lang="en-US" sz="800" dirty="0"/>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Arial" panose="020B0604020202020204" pitchFamily="34" charset="0"/>
                <a:ea typeface="Intel Clear"/>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Arial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Arial" panose="020B0604020202020204" pitchFamily="34" charset="0"/>
                <a:ea typeface="Intel Clear" panose="020B0604020203020204" pitchFamily="34" charset="0"/>
                <a:cs typeface="Arial" panose="020B0604020202020204" pitchFamily="34" charset="0"/>
              </a:defRPr>
            </a:lvl1pPr>
          </a:lstStyle>
          <a:p>
            <a:r>
              <a:rPr lang="en-US" dirty="0"/>
              <a:t>40pt Arial Heading</a:t>
            </a:r>
          </a:p>
        </p:txBody>
      </p:sp>
      <p:sp>
        <p:nvSpPr>
          <p:cNvPr id="2" name="Footer Placeholder 1"/>
          <p:cNvSpPr>
            <a:spLocks noGrp="1"/>
          </p:cNvSpPr>
          <p:nvPr>
            <p:ph type="ftr" sz="quarter" idx="13"/>
          </p:nvPr>
        </p:nvSpPr>
        <p:spPr/>
        <p:txBody>
          <a:bodyPr/>
          <a:lstStyle/>
          <a:p>
            <a:r>
              <a:rPr lang="en-US" dirty="0"/>
              <a:t>Intel Confidential</a:t>
            </a:r>
            <a:endParaRPr lang="en-US" sz="800" dirty="0"/>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4000" b="0" cap="none" spc="0" baseline="0">
                <a:solidFill>
                  <a:schemeClr val="bg1">
                    <a:alpha val="90000"/>
                  </a:schemeClr>
                </a:solidFill>
                <a:latin typeface="+mj-lt"/>
                <a:cs typeface="Arial" panose="020B0604020202020204" pitchFamily="34" charset="0"/>
              </a:defRPr>
            </a:lvl1pPr>
          </a:lstStyle>
          <a:p>
            <a:r>
              <a:rPr lang="en-US" dirty="0"/>
              <a:t>40pt Arial blue section</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Arial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
        <p:nvSpPr>
          <p:cNvPr id="4" name="Footer Placeholder 3"/>
          <p:cNvSpPr>
            <a:spLocks noGrp="1"/>
          </p:cNvSpPr>
          <p:nvPr>
            <p:ph type="ftr" sz="quarter" idx="14"/>
          </p:nvPr>
        </p:nvSpPr>
        <p:spPr/>
        <p:txBody>
          <a:bodyPr/>
          <a:lstStyle/>
          <a:p>
            <a:r>
              <a:rPr lang="en-US" dirty="0"/>
              <a:t>Intel Confidential</a:t>
            </a:r>
            <a:endParaRPr lang="en-US" sz="800" dirty="0"/>
          </a:p>
        </p:txBody>
      </p:sp>
      <p:sp>
        <p:nvSpPr>
          <p:cNvPr id="6" name="Slide Number Placeholder 5"/>
          <p:cNvSpPr>
            <a:spLocks noGrp="1"/>
          </p:cNvSpPr>
          <p:nvPr>
            <p:ph type="sldNum" sz="quarter" idx="15"/>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2" name="Footer Placeholder 1"/>
          <p:cNvSpPr>
            <a:spLocks noGrp="1"/>
          </p:cNvSpPr>
          <p:nvPr>
            <p:ph type="ftr" sz="quarter" idx="13"/>
          </p:nvPr>
        </p:nvSpPr>
        <p:spPr/>
        <p:txBody>
          <a:bodyPr/>
          <a:lstStyle/>
          <a:p>
            <a:r>
              <a:rPr lang="en-US" dirty="0"/>
              <a:t>Intel Confidential</a:t>
            </a:r>
            <a:endParaRPr lang="en-US" sz="800" dirty="0"/>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
        <p:nvSpPr>
          <p:cNvPr id="2" name="Footer Placeholder 1"/>
          <p:cNvSpPr>
            <a:spLocks noGrp="1"/>
          </p:cNvSpPr>
          <p:nvPr>
            <p:ph type="ftr" sz="quarter" idx="13"/>
          </p:nvPr>
        </p:nvSpPr>
        <p:spPr/>
        <p:txBody>
          <a:bodyPr/>
          <a:lstStyle/>
          <a:p>
            <a:r>
              <a:rPr lang="en-US" dirty="0"/>
              <a:t>Intel Confidential</a:t>
            </a:r>
            <a:endParaRPr lang="en-US" sz="800" dirty="0"/>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0"/>
          </p:nvPr>
        </p:nvSpPr>
        <p:spPr/>
        <p:txBody>
          <a:bodyPr/>
          <a:lstStyle/>
          <a:p>
            <a:r>
              <a:rPr lang="en-US" dirty="0"/>
              <a:t>Intel Confidential</a:t>
            </a:r>
            <a:endParaRPr lang="en-US" sz="800" dirty="0"/>
          </a:p>
        </p:txBody>
      </p:sp>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3" descr="int_experience_hrz_wht_rgb_30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8779" y="1874822"/>
            <a:ext cx="3646443" cy="1514490"/>
          </a:xfrm>
          <a:prstGeom prst="rect">
            <a:avLst/>
          </a:prstGeom>
        </p:spPr>
      </p:pic>
      <p:sp>
        <p:nvSpPr>
          <p:cNvPr id="2" name="Footer Placeholder 1"/>
          <p:cNvSpPr>
            <a:spLocks noGrp="1"/>
          </p:cNvSpPr>
          <p:nvPr>
            <p:ph type="ftr" sz="quarter" idx="10"/>
          </p:nvPr>
        </p:nvSpPr>
        <p:spPr/>
        <p:txBody>
          <a:bodyPr/>
          <a:lstStyle/>
          <a:p>
            <a:r>
              <a:rPr lang="en-US" dirty="0"/>
              <a:t>Intel Confidential</a:t>
            </a:r>
            <a:endParaRPr lang="en-US" sz="800" dirty="0"/>
          </a:p>
        </p:txBody>
      </p:sp>
    </p:spTree>
    <p:extLst>
      <p:ext uri="{BB962C8B-B14F-4D97-AF65-F5344CB8AC3E}">
        <p14:creationId xmlns:p14="http://schemas.microsoft.com/office/powerpoint/2010/main" val="1474831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08398"/>
            <a:ext cx="8212886" cy="1102519"/>
          </a:xfrm>
        </p:spPr>
        <p:txBody>
          <a:bodyPr lIns="0" rIns="0" anchor="b" anchorCtr="0">
            <a:noAutofit/>
          </a:bodyPr>
          <a:lstStyle>
            <a:lvl1pPr>
              <a:lnSpc>
                <a:spcPct val="100000"/>
              </a:lnSpc>
              <a:defRPr sz="5000" b="0" spc="0" baseline="0">
                <a:solidFill>
                  <a:schemeClr val="bg1">
                    <a:alpha val="90000"/>
                  </a:schemeClr>
                </a:solidFill>
                <a:latin typeface="+mj-lt"/>
                <a:cs typeface="Arial" panose="020B0604020202020204" pitchFamily="34" charset="0"/>
              </a:defRPr>
            </a:lvl1pPr>
          </a:lstStyle>
          <a:p>
            <a:r>
              <a:rPr lang="en-US" dirty="0"/>
              <a:t>50pt Arial Title</a:t>
            </a:r>
            <a:br>
              <a:rPr lang="en-US" dirty="0"/>
            </a:br>
            <a:r>
              <a:rPr lang="en-US" dirty="0"/>
              <a:t>with Linear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Arial Subhead, Date, Etc.</a:t>
            </a:r>
          </a:p>
        </p:txBody>
      </p:sp>
      <p:pic>
        <p:nvPicPr>
          <p:cNvPr id="5" name="Picture 4" descr="int_experience_hrz_wht_rgb_1500.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60693" y="389228"/>
            <a:ext cx="2121766" cy="887284"/>
          </a:xfrm>
          <a:prstGeom prst="rect">
            <a:avLst/>
          </a:prstGeom>
        </p:spPr>
      </p:pic>
      <p:sp>
        <p:nvSpPr>
          <p:cNvPr id="4" name="Footer Placeholder 3"/>
          <p:cNvSpPr>
            <a:spLocks noGrp="1"/>
          </p:cNvSpPr>
          <p:nvPr>
            <p:ph type="ftr" sz="quarter" idx="10"/>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404006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08398"/>
            <a:ext cx="8212886" cy="1102519"/>
          </a:xfrm>
        </p:spPr>
        <p:txBody>
          <a:bodyPr lIns="0" rIns="0" anchor="b" anchorCtr="0">
            <a:noAutofit/>
          </a:bodyPr>
          <a:lstStyle>
            <a:lvl1pPr>
              <a:lnSpc>
                <a:spcPct val="100000"/>
              </a:lnSpc>
              <a:defRPr sz="5000" b="0" spc="0" baseline="0">
                <a:solidFill>
                  <a:schemeClr val="bg1">
                    <a:alpha val="90000"/>
                  </a:schemeClr>
                </a:solidFill>
                <a:latin typeface="+mj-lt"/>
                <a:cs typeface="Arial" panose="020B0604020202020204" pitchFamily="34" charset="0"/>
              </a:defRPr>
            </a:lvl1pPr>
          </a:lstStyle>
          <a:p>
            <a:r>
              <a:rPr lang="en-US" dirty="0"/>
              <a:t>50pt Arial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Arial Subhead, Date, Etc.</a:t>
            </a:r>
          </a:p>
        </p:txBody>
      </p:sp>
      <p:sp>
        <p:nvSpPr>
          <p:cNvPr id="2" name="Footer Placeholder 1"/>
          <p:cNvSpPr>
            <a:spLocks noGrp="1"/>
          </p:cNvSpPr>
          <p:nvPr>
            <p:ph type="ftr" sz="quarter" idx="14"/>
          </p:nvPr>
        </p:nvSpPr>
        <p:spPr/>
        <p:txBody>
          <a:bodyPr/>
          <a:lstStyle/>
          <a:p>
            <a:r>
              <a:rPr lang="en-US" dirty="0"/>
              <a:t>Intel Confidential</a:t>
            </a:r>
            <a:endParaRPr lang="en-US" sz="800" dirty="0"/>
          </a:p>
        </p:txBody>
      </p:sp>
      <p:sp>
        <p:nvSpPr>
          <p:cNvPr id="3" name="Slide Number Placeholder 2"/>
          <p:cNvSpPr>
            <a:spLocks noGrp="1"/>
          </p:cNvSpPr>
          <p:nvPr>
            <p:ph type="sldNum" sz="quarter" idx="15"/>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455533"/>
          </a:xfrm>
        </p:spPr>
        <p:txBody>
          <a:bodyPr/>
          <a:lstStyle>
            <a:lvl1pPr>
              <a:defRPr sz="2600" b="0" i="0" baseline="0">
                <a:solidFill>
                  <a:schemeClr val="tx2"/>
                </a:solidFill>
                <a:latin typeface="+mj-lt"/>
                <a:cs typeface="Arial" panose="020B0604020202020204" pitchFamily="34" charset="0"/>
              </a:defRPr>
            </a:lvl1pPr>
          </a:lstStyle>
          <a:p>
            <a:r>
              <a:rPr lang="en-US" dirty="0"/>
              <a:t>28pt Arial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18pt Arial body text</a:t>
            </a:r>
          </a:p>
          <a:p>
            <a:pPr lvl="1"/>
            <a:r>
              <a:rPr lang="en-US" dirty="0"/>
              <a:t>18pt Arial bullet one</a:t>
            </a:r>
          </a:p>
          <a:p>
            <a:pPr lvl="2"/>
            <a:r>
              <a:rPr lang="en-US" dirty="0"/>
              <a:t>16pt Arial sub-bullet</a:t>
            </a:r>
          </a:p>
          <a:p>
            <a:pPr lvl="3"/>
            <a:r>
              <a:rPr lang="en-US" dirty="0"/>
              <a:t>14pt Arial fourth level</a:t>
            </a:r>
          </a:p>
          <a:p>
            <a:pPr lvl="4"/>
            <a:r>
              <a:rPr lang="en-US" dirty="0"/>
              <a:t>12pt Arial fifth level</a:t>
            </a:r>
          </a:p>
        </p:txBody>
      </p:sp>
      <p:sp>
        <p:nvSpPr>
          <p:cNvPr id="2" name="Footer Placeholder 1"/>
          <p:cNvSpPr>
            <a:spLocks noGrp="1"/>
          </p:cNvSpPr>
          <p:nvPr>
            <p:ph type="ftr" sz="quarter" idx="14"/>
          </p:nvPr>
        </p:nvSpPr>
        <p:spPr/>
        <p:txBody>
          <a:bodyPr/>
          <a:lstStyle/>
          <a:p>
            <a:r>
              <a:rPr lang="en-US" dirty="0"/>
              <a:t>Intel Confidential</a:t>
            </a:r>
            <a:endParaRPr lang="en-US" sz="800" dirty="0"/>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2" name="Footer Placeholder 1"/>
          <p:cNvSpPr>
            <a:spLocks noGrp="1"/>
          </p:cNvSpPr>
          <p:nvPr>
            <p:ph type="ftr" sz="quarter" idx="15"/>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2" name="Footer Placeholder 1"/>
          <p:cNvSpPr>
            <a:spLocks noGrp="1"/>
          </p:cNvSpPr>
          <p:nvPr>
            <p:ph type="ftr" sz="quarter" idx="14"/>
          </p:nvPr>
        </p:nvSpPr>
        <p:spPr/>
        <p:txBody>
          <a:bodyPr/>
          <a:lstStyle/>
          <a:p>
            <a:r>
              <a:rPr lang="en-US" dirty="0"/>
              <a:t>Intel Confidential</a:t>
            </a:r>
            <a:endParaRPr lang="en-US" sz="800" dirty="0"/>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Arial" panose="020B0604020202020204" pitchFamily="34" charset="0"/>
              </a:defRPr>
            </a:lvl1pPr>
            <a:lvl2pPr marL="417513" indent="-225425">
              <a:buFont typeface="Intel Clear" pitchFamily="34" charset="0"/>
              <a:buChar char="–"/>
              <a:defRPr sz="1200" baseline="0">
                <a:latin typeface="+mn-lt"/>
                <a:cs typeface="Arial" panose="020B0604020202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Arial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2" name="Footer Placeholder 1"/>
          <p:cNvSpPr>
            <a:spLocks noGrp="1"/>
          </p:cNvSpPr>
          <p:nvPr>
            <p:ph type="ftr" sz="quarter" idx="13"/>
          </p:nvPr>
        </p:nvSpPr>
        <p:spPr/>
        <p:txBody>
          <a:bodyPr/>
          <a:lstStyle/>
          <a:p>
            <a:r>
              <a:rPr lang="en-US" dirty="0"/>
              <a:t>Intel Confidential</a:t>
            </a:r>
            <a:endParaRPr lang="en-US" sz="800" dirty="0"/>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atin typeface="+mj-lt"/>
              </a:defRPr>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2" name="Footer Placeholder 1"/>
          <p:cNvSpPr>
            <a:spLocks noGrp="1"/>
          </p:cNvSpPr>
          <p:nvPr>
            <p:ph type="ftr" sz="quarter" idx="14"/>
          </p:nvPr>
        </p:nvSpPr>
        <p:spPr/>
        <p:txBody>
          <a:bodyPr/>
          <a:lstStyle/>
          <a:p>
            <a:r>
              <a:rPr lang="en-US" dirty="0"/>
              <a:t>Intel Confidential</a:t>
            </a:r>
            <a:endParaRPr lang="en-US" sz="800" dirty="0"/>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Arial body text</a:t>
            </a:r>
          </a:p>
          <a:p>
            <a:pPr marR="0" lvl="1" fontAlgn="auto">
              <a:lnSpc>
                <a:spcPct val="100000"/>
              </a:lnSpc>
              <a:spcAft>
                <a:spcPts val="0"/>
              </a:spcAft>
              <a:buClrTx/>
              <a:buSzTx/>
              <a:tabLst/>
            </a:pPr>
            <a:r>
              <a:rPr lang="en-US" dirty="0"/>
              <a:t>16pt Arial bullet one</a:t>
            </a:r>
          </a:p>
          <a:p>
            <a:pPr lvl="2"/>
            <a:r>
              <a:rPr lang="en-US" dirty="0"/>
              <a:t>14pt Arial third level</a:t>
            </a:r>
          </a:p>
          <a:p>
            <a:pPr lvl="3"/>
            <a:r>
              <a:rPr lang="en-US" dirty="0"/>
              <a:t>12pt Arial fourth level</a:t>
            </a:r>
          </a:p>
          <a:p>
            <a:pPr lvl="4"/>
            <a:r>
              <a:rPr lang="en-US" dirty="0"/>
              <a:t>12pt Arial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Arial" panose="020B0604020202020204" pitchFamily="34" charset="0"/>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Arial Headline</a:t>
            </a:r>
          </a:p>
        </p:txBody>
      </p:sp>
      <p:sp>
        <p:nvSpPr>
          <p:cNvPr id="2" name="Footer Placeholder 1"/>
          <p:cNvSpPr>
            <a:spLocks noGrp="1"/>
          </p:cNvSpPr>
          <p:nvPr>
            <p:ph type="ftr" sz="quarter" idx="16"/>
          </p:nvPr>
        </p:nvSpPr>
        <p:spPr/>
        <p:txBody>
          <a:bodyPr/>
          <a:lstStyle/>
          <a:p>
            <a:r>
              <a:rPr lang="en-US" dirty="0"/>
              <a:t>Intel Confidential</a:t>
            </a:r>
            <a:endParaRPr lang="en-US" sz="800" dirty="0"/>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a:t>28pt Arial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a:t>18pt Arial body text</a:t>
            </a:r>
          </a:p>
          <a:p>
            <a:pPr lvl="1"/>
            <a:r>
              <a:rPr lang="en-US" dirty="0"/>
              <a:t>16pt Arial bullet one</a:t>
            </a:r>
          </a:p>
          <a:p>
            <a:pPr lvl="2"/>
            <a:r>
              <a:rPr lang="en-US" dirty="0"/>
              <a:t>16pt Arial sub-bullet</a:t>
            </a:r>
          </a:p>
          <a:p>
            <a:pPr lvl="3"/>
            <a:r>
              <a:rPr lang="en-US" dirty="0"/>
              <a:t>14pt Arial fourth level</a:t>
            </a:r>
          </a:p>
          <a:p>
            <a:pPr lvl="4"/>
            <a:r>
              <a:rPr lang="en-US" dirty="0"/>
              <a:t>14pt Arial fifth level</a:t>
            </a:r>
          </a:p>
        </p:txBody>
      </p:sp>
      <p:sp>
        <p:nvSpPr>
          <p:cNvPr id="6" name="Slide Number Placeholder 5"/>
          <p:cNvSpPr>
            <a:spLocks noGrp="1"/>
          </p:cNvSpPr>
          <p:nvPr>
            <p:ph type="sldNum" sz="quarter" idx="4"/>
          </p:nvPr>
        </p:nvSpPr>
        <p:spPr>
          <a:xfrm>
            <a:off x="6872352" y="4824387"/>
            <a:ext cx="2133600" cy="273844"/>
          </a:xfrm>
          <a:prstGeom prst="rect">
            <a:avLst/>
          </a:prstGeom>
        </p:spPr>
        <p:txBody>
          <a:bodyPr vert="horz" lIns="0" tIns="0" rIns="0" bIns="0" rtlCol="0" anchor="ctr"/>
          <a:lstStyle>
            <a:lvl1pPr algn="r">
              <a:defRPr sz="800">
                <a:solidFill>
                  <a:schemeClr val="bg1"/>
                </a:solidFill>
                <a:latin typeface="+mn-lt"/>
                <a:cs typeface="Arial" panose="020B0604020202020204" pitchFamily="34" charset="0"/>
              </a:defRPr>
            </a:lvl1pPr>
          </a:lstStyle>
          <a:p>
            <a:fld id="{EE2556C5-CE8C-6547-B838-EA80C61A4AF7}" type="slidenum">
              <a:rPr lang="en-US" smtClean="0"/>
              <a:pPr/>
              <a:t>‹#›</a:t>
            </a:fld>
            <a:endParaRPr lang="en-US" dirty="0"/>
          </a:p>
        </p:txBody>
      </p:sp>
      <p:sp>
        <p:nvSpPr>
          <p:cNvPr id="4" name="Footer Placeholder 3"/>
          <p:cNvSpPr>
            <a:spLocks noGrp="1"/>
          </p:cNvSpPr>
          <p:nvPr>
            <p:ph type="ftr" sz="quarter" idx="3"/>
          </p:nvPr>
        </p:nvSpPr>
        <p:spPr>
          <a:xfrm>
            <a:off x="139700" y="4813335"/>
            <a:ext cx="3086100" cy="274637"/>
          </a:xfrm>
          <a:prstGeom prst="rect">
            <a:avLst/>
          </a:prstGeom>
        </p:spPr>
        <p:txBody>
          <a:bodyPr vert="horz" lIns="91440" tIns="45720" rIns="91440" bIns="45720" rtlCol="0" anchor="ctr"/>
          <a:lstStyle>
            <a:lvl1pPr algn="l">
              <a:defRPr sz="900">
                <a:solidFill>
                  <a:schemeClr val="bg1"/>
                </a:solidFill>
              </a:defRPr>
            </a:lvl1pPr>
          </a:lstStyle>
          <a:p>
            <a:r>
              <a:rPr lang="en-US" dirty="0"/>
              <a:t>Intel Confidential</a:t>
            </a:r>
            <a:endParaRPr lang="en-US" sz="800" dirty="0"/>
          </a:p>
        </p:txBody>
      </p:sp>
      <p:sp>
        <p:nvSpPr>
          <p:cNvPr id="10" name="Text Box 121"/>
          <p:cNvSpPr txBox="1">
            <a:spLocks noChangeArrowheads="1"/>
          </p:cNvSpPr>
          <p:nvPr userDrawn="1"/>
        </p:nvSpPr>
        <p:spPr bwMode="auto">
          <a:xfrm>
            <a:off x="1247776" y="4829253"/>
            <a:ext cx="6686550" cy="261610"/>
          </a:xfrm>
          <a:prstGeom prst="rect">
            <a:avLst/>
          </a:prstGeom>
          <a:noFill/>
          <a:ln w="9525" algn="ctr">
            <a:noFill/>
            <a:miter lim="800000"/>
            <a:headEnd/>
            <a:tailEnd/>
          </a:ln>
        </p:spPr>
        <p:txBody>
          <a:bodyPr wrap="square" lIns="0" rIns="0" bIns="0">
            <a:spAutoFit/>
          </a:bodyPr>
          <a:lstStyle/>
          <a:p>
            <a:pPr algn="ctr"/>
            <a:r>
              <a:rPr lang="en-US" sz="700" b="0" i="0" u="none" strike="noStrike" kern="1200" baseline="0" dirty="0">
                <a:solidFill>
                  <a:schemeClr val="bg1"/>
                </a:solidFill>
                <a:latin typeface="Arial" charset="0"/>
                <a:ea typeface="+mn-ea"/>
                <a:cs typeface="Arial" charset="0"/>
              </a:rPr>
              <a:t>Other names and brands may be claimed as the property of others. </a:t>
            </a:r>
          </a:p>
          <a:p>
            <a:pPr algn="ctr"/>
            <a:r>
              <a:rPr lang="en-US" sz="700" b="0" i="0" u="none" strike="noStrike" kern="1200" baseline="0" dirty="0">
                <a:solidFill>
                  <a:schemeClr val="bg1"/>
                </a:solidFill>
                <a:latin typeface="Arial" charset="0"/>
                <a:ea typeface="+mn-ea"/>
                <a:cs typeface="Arial" charset="0"/>
              </a:rPr>
              <a:t>All products, computer systems, dates and figures specified are preliminary based on current expectations, and are subject to change without notice. </a:t>
            </a:r>
            <a:endParaRPr lang="en-US" sz="700" b="0" kern="1200" dirty="0">
              <a:solidFill>
                <a:schemeClr val="bg1"/>
              </a:solidFill>
              <a:latin typeface="Arial" charset="0"/>
              <a:ea typeface="+mn-ea"/>
              <a:cs typeface="Arial" charset="0"/>
            </a:endParaRPr>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457200" rtl="0" eaLnBrk="1" latinLnBrk="0" hangingPunct="1">
        <a:lnSpc>
          <a:spcPct val="100000"/>
        </a:lnSpc>
        <a:spcBef>
          <a:spcPct val="0"/>
        </a:spcBef>
        <a:buNone/>
        <a:defRPr sz="2800" b="0" i="0" kern="1200" spc="0" baseline="0">
          <a:solidFill>
            <a:schemeClr val="tx2"/>
          </a:solidFill>
          <a:latin typeface="+mj-lt"/>
          <a:ea typeface="Intel Clear"/>
          <a:cs typeface="Arial" panose="020B0604020202020204" pitchFamily="34" charset="0"/>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Arial" panose="020B0604020202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Arial" panose="020B0604020202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Arial" panose="020B0604020202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Arial" panose="020B0604020202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204138" y="1706232"/>
            <a:ext cx="8695445" cy="1312248"/>
          </a:xfrm>
        </p:spPr>
        <p:txBody>
          <a:bodyPr/>
          <a:lstStyle/>
          <a:p>
            <a:r>
              <a:rPr lang="en-US" sz="3600" dirty="0">
                <a:solidFill>
                  <a:prstClr val="white">
                    <a:alpha val="90000"/>
                  </a:prstClr>
                </a:solidFill>
                <a:ea typeface="Intel Clear" panose="020B0604020203020204" pitchFamily="34" charset="0"/>
                <a:cs typeface="Intel Clear" panose="020B0604020203020204" pitchFamily="34" charset="0"/>
              </a:rPr>
              <a:t>Tiger Lake </a:t>
            </a:r>
            <a:r>
              <a:rPr lang="en-US" sz="3600" dirty="0" smtClean="0">
                <a:solidFill>
                  <a:prstClr val="white">
                    <a:alpha val="90000"/>
                  </a:prstClr>
                </a:solidFill>
                <a:ea typeface="Intel Clear" panose="020B0604020203020204" pitchFamily="34" charset="0"/>
                <a:cs typeface="Intel Clear" panose="020B0604020203020204" pitchFamily="34" charset="0"/>
              </a:rPr>
              <a:t>UP3 </a:t>
            </a:r>
            <a:r>
              <a:rPr lang="en-US" sz="3600" dirty="0" smtClean="0">
                <a:solidFill>
                  <a:prstClr val="white">
                    <a:alpha val="90000"/>
                  </a:prstClr>
                </a:solidFill>
                <a:ea typeface="Intel Clear" panose="020B0604020203020204" pitchFamily="34" charset="0"/>
                <a:cs typeface="Intel Clear" panose="020B0604020203020204" pitchFamily="34" charset="0"/>
              </a:rPr>
              <a:t>Mobile Platform Consumer </a:t>
            </a:r>
            <a:r>
              <a:rPr lang="en-US" sz="3600" dirty="0">
                <a:solidFill>
                  <a:prstClr val="white">
                    <a:alpha val="90000"/>
                  </a:prstClr>
                </a:solidFill>
                <a:ea typeface="Intel Clear" panose="020B0604020203020204" pitchFamily="34" charset="0"/>
                <a:cs typeface="Intel Clear" panose="020B0604020203020204" pitchFamily="34" charset="0"/>
              </a:rPr>
              <a:t>Corporate</a:t>
            </a:r>
            <a:endParaRPr lang="en-US" sz="3600" dirty="0">
              <a:ea typeface="Intel Clear" panose="020B0604020203020204" pitchFamily="34" charset="0"/>
              <a:cs typeface="Intel Clear" panose="020B0604020203020204" pitchFamily="34" charset="0"/>
            </a:endParaRPr>
          </a:p>
        </p:txBody>
      </p:sp>
      <p:sp>
        <p:nvSpPr>
          <p:cNvPr id="9" name="Subtitle 2"/>
          <p:cNvSpPr>
            <a:spLocks noGrp="1"/>
          </p:cNvSpPr>
          <p:nvPr>
            <p:ph type="subTitle" idx="1"/>
          </p:nvPr>
        </p:nvSpPr>
        <p:spPr>
          <a:xfrm>
            <a:off x="289377" y="3368728"/>
            <a:ext cx="6330212" cy="1032493"/>
          </a:xfrm>
        </p:spPr>
        <p:txBody>
          <a:bodyPr/>
          <a:lstStyle/>
          <a:p>
            <a:r>
              <a:rPr lang="en-US" dirty="0">
                <a:latin typeface="+mn-lt"/>
                <a:ea typeface="Intel Clear" panose="020B0604020203020204" pitchFamily="34" charset="0"/>
                <a:cs typeface="Intel Clear" panose="020B0604020203020204" pitchFamily="34" charset="0"/>
              </a:rPr>
              <a:t>Dashboard</a:t>
            </a:r>
          </a:p>
          <a:p>
            <a:r>
              <a:rPr lang="en-US" dirty="0" smtClean="0">
                <a:latin typeface="+mn-lt"/>
                <a:ea typeface="Intel Clear" panose="020B0604020203020204" pitchFamily="34" charset="0"/>
                <a:cs typeface="Intel Clear" panose="020B0604020203020204" pitchFamily="34" charset="0"/>
              </a:rPr>
              <a:t>WW30, </a:t>
            </a:r>
            <a:r>
              <a:rPr lang="en-US" dirty="0">
                <a:latin typeface="+mn-lt"/>
                <a:ea typeface="Intel Clear" panose="020B0604020203020204" pitchFamily="34" charset="0"/>
                <a:cs typeface="Intel Clear" panose="020B0604020203020204" pitchFamily="34" charset="0"/>
              </a:rPr>
              <a:t>July 2019</a:t>
            </a:r>
          </a:p>
          <a:p>
            <a:r>
              <a:rPr lang="en-US" dirty="0">
                <a:latin typeface="+mn-lt"/>
                <a:ea typeface="Intel Clear" panose="020B0604020203020204" pitchFamily="34" charset="0"/>
                <a:cs typeface="Intel Clear" panose="020B0604020203020204" pitchFamily="34" charset="0"/>
              </a:rPr>
              <a:t>Document Number: </a:t>
            </a:r>
            <a:r>
              <a:rPr lang="en-US" dirty="0"/>
              <a:t>1023157 </a:t>
            </a:r>
            <a:endParaRPr lang="en-US" dirty="0">
              <a:solidFill>
                <a:srgbClr val="FF0000"/>
              </a:solidFill>
              <a:latin typeface="+mn-lt"/>
              <a:ea typeface="Intel Clear" panose="020B0604020203020204" pitchFamily="34" charset="0"/>
              <a:cs typeface="Intel Clear" panose="020B0604020203020204" pitchFamily="34" charset="0"/>
            </a:endParaRPr>
          </a:p>
        </p:txBody>
      </p:sp>
      <p:sp>
        <p:nvSpPr>
          <p:cNvPr id="2" name="Footer Placeholder 1"/>
          <p:cNvSpPr>
            <a:spLocks noGrp="1"/>
          </p:cNvSpPr>
          <p:nvPr>
            <p:ph type="ftr" sz="quarter" idx="10"/>
          </p:nvPr>
        </p:nvSpPr>
        <p:spPr/>
        <p:txBody>
          <a:bodyPr/>
          <a:lstStyle/>
          <a:p>
            <a:r>
              <a:rPr lang="en-US" sz="800" dirty="0" smtClean="0"/>
              <a:t>Intel Confidential</a:t>
            </a:r>
            <a:endParaRPr lang="en-US" sz="800" dirty="0"/>
          </a:p>
        </p:txBody>
      </p:sp>
    </p:spTree>
    <p:extLst>
      <p:ext uri="{BB962C8B-B14F-4D97-AF65-F5344CB8AC3E}">
        <p14:creationId xmlns:p14="http://schemas.microsoft.com/office/powerpoint/2010/main" val="188714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668" y="135428"/>
            <a:ext cx="8229600" cy="440014"/>
          </a:xfrm>
        </p:spPr>
        <p:txBody>
          <a:bodyPr/>
          <a:lstStyle/>
          <a:p>
            <a:r>
              <a:rPr lang="en-US" sz="2800" dirty="0"/>
              <a:t>Legal Disclaimer </a:t>
            </a:r>
          </a:p>
        </p:txBody>
      </p:sp>
      <p:sp>
        <p:nvSpPr>
          <p:cNvPr id="3" name="Content Placeholder 2"/>
          <p:cNvSpPr>
            <a:spLocks noGrp="1"/>
          </p:cNvSpPr>
          <p:nvPr>
            <p:ph sz="quarter" idx="13"/>
          </p:nvPr>
        </p:nvSpPr>
        <p:spPr>
          <a:xfrm>
            <a:off x="384668" y="892546"/>
            <a:ext cx="8228012" cy="3614737"/>
          </a:xfrm>
        </p:spPr>
        <p:txBody>
          <a:bodyPr/>
          <a:lstStyle/>
          <a:p>
            <a:r>
              <a:rPr lang="en-US" sz="800" dirty="0" smtClean="0"/>
              <a:t>You may not use or facilitate the use of this document in connection with any infringement or other legal analysis concerning Intel products described herein. You agree to grant Intel a non-exclusive, royalty-free license to any patent claim thereafter drafted which includes subject matter disclosed herein. </a:t>
            </a:r>
          </a:p>
          <a:p>
            <a:r>
              <a:rPr lang="en-US" sz="800" dirty="0" smtClean="0"/>
              <a:t>No license (express or implied, by estoppel or otherwise) to any intellectual property rights is granted by this document. </a:t>
            </a:r>
          </a:p>
          <a:p>
            <a:r>
              <a:rPr lang="en-US" sz="800" dirty="0" smtClean="0"/>
              <a:t>Intel technologies’ features and benefits depend on system configuration and may require enabled hardware, software or service activation. Performance varies depending on system configuration. No computer system can be absolutely secure. Check with your system manufacturer or retailer or learn more at intel.com. </a:t>
            </a:r>
          </a:p>
          <a:p>
            <a:r>
              <a:rPr lang="en-US" sz="800" dirty="0" smtClean="0"/>
              <a:t>Intel technologies may require enabled hardware, specific software, or services activation. Check with your system manufacturer or retailer. </a:t>
            </a:r>
          </a:p>
          <a:p>
            <a:r>
              <a:rPr lang="en-US" sz="800" dirty="0" smtClean="0"/>
              <a:t>The products described may contain design defects or errors known as errata which may cause the product to deviate from published specifications. Current characterized errata are available on request. </a:t>
            </a:r>
          </a:p>
          <a:p>
            <a:r>
              <a:rPr lang="en-US" sz="800" dirty="0" smtClean="0"/>
              <a:t>Intel disclaims all express and implied warranties, including without limitation, the implied warranties of merchantability, fitness for a particular purpose, and non-infringement, as well as any warranty arising from course of performance, course of dealing, or usage in trade. </a:t>
            </a:r>
          </a:p>
          <a:p>
            <a:r>
              <a:rPr lang="en-US" sz="800" dirty="0" smtClean="0"/>
              <a:t>All information provided here is subject to change without notice. Contact your Intel representative to obtain the latest Intel product specifications and roadmaps </a:t>
            </a:r>
          </a:p>
          <a:p>
            <a:r>
              <a:rPr lang="en-US" sz="800" dirty="0" smtClean="0"/>
              <a:t>Copies of documents which have an order number and are referenced in this document may be obtained by calling 1-800-548-4725 or visit www.intel.com/design/literature.htm. </a:t>
            </a:r>
          </a:p>
          <a:p>
            <a:r>
              <a:rPr lang="en-US" sz="800" dirty="0" smtClean="0"/>
              <a:t>Intel, Pentium, Celeron, Atom, the Intel logo, are trademarks of Intel Corporation in the U.S. and/or other countries. </a:t>
            </a:r>
          </a:p>
          <a:p>
            <a:r>
              <a:rPr lang="en-US" sz="800" dirty="0" smtClean="0"/>
              <a:t>*Other names and brands may be claimed as the property of others. </a:t>
            </a:r>
          </a:p>
          <a:p>
            <a:r>
              <a:rPr lang="en-US" sz="800" dirty="0" smtClean="0"/>
              <a:t>© 2019 Intel Corporation. All rights reserved. </a:t>
            </a:r>
            <a:endParaRPr lang="en-US" sz="800" dirty="0"/>
          </a:p>
        </p:txBody>
      </p:sp>
      <p:sp>
        <p:nvSpPr>
          <p:cNvPr id="4" name="Footer Placeholder 3"/>
          <p:cNvSpPr>
            <a:spLocks noGrp="1"/>
          </p:cNvSpPr>
          <p:nvPr>
            <p:ph type="ftr" sz="quarter" idx="14"/>
          </p:nvPr>
        </p:nvSpPr>
        <p:spPr>
          <a:xfrm>
            <a:off x="139700" y="4813335"/>
            <a:ext cx="1346200" cy="330165"/>
          </a:xfrm>
        </p:spPr>
        <p:txBody>
          <a:bodyPr/>
          <a:lstStyle/>
          <a:p>
            <a:r>
              <a:rPr lang="en-US" dirty="0"/>
              <a:t>Intel Confidential</a:t>
            </a:r>
            <a:endParaRPr lang="en-US" sz="800" dirty="0"/>
          </a:p>
        </p:txBody>
      </p:sp>
      <p:sp>
        <p:nvSpPr>
          <p:cNvPr id="5" name="Slide Number Placeholder 4"/>
          <p:cNvSpPr>
            <a:spLocks noGrp="1"/>
          </p:cNvSpPr>
          <p:nvPr>
            <p:ph type="sldNum" sz="quarter" idx="12"/>
          </p:nvPr>
        </p:nvSpPr>
        <p:spPr>
          <a:xfrm>
            <a:off x="6872352" y="4824387"/>
            <a:ext cx="2133600" cy="273844"/>
          </a:xfrm>
        </p:spPr>
        <p:txBody>
          <a:bodyPr/>
          <a:lstStyle/>
          <a:p>
            <a:fld id="{EE2556C5-CE8C-6547-B838-EA80C61A4AF7}" type="slidenum">
              <a:rPr lang="en-US" smtClean="0"/>
              <a:pPr/>
              <a:t>2</a:t>
            </a:fld>
            <a:endParaRPr lang="en-US" dirty="0"/>
          </a:p>
        </p:txBody>
      </p:sp>
    </p:spTree>
    <p:extLst>
      <p:ext uri="{BB962C8B-B14F-4D97-AF65-F5344CB8AC3E}">
        <p14:creationId xmlns:p14="http://schemas.microsoft.com/office/powerpoint/2010/main" val="340826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386" y="53399"/>
            <a:ext cx="8229600" cy="509334"/>
          </a:xfrm>
        </p:spPr>
        <p:txBody>
          <a:bodyPr/>
          <a:lstStyle/>
          <a:p>
            <a:r>
              <a:rPr lang="en-US" dirty="0" smtClean="0">
                <a:ea typeface="Intel Clear" panose="020B0604020203020204" pitchFamily="34" charset="0"/>
                <a:cs typeface="Intel Clear" panose="020B0604020203020204" pitchFamily="34" charset="0"/>
              </a:rPr>
              <a:t>Tiger Lake </a:t>
            </a:r>
            <a:r>
              <a:rPr lang="en-US" dirty="0" smtClean="0">
                <a:ea typeface="Intel Clear" panose="020B0604020203020204" pitchFamily="34" charset="0"/>
                <a:cs typeface="Intel Clear" panose="020B0604020203020204" pitchFamily="34" charset="0"/>
              </a:rPr>
              <a:t>UP3 </a:t>
            </a:r>
            <a:r>
              <a:rPr lang="en-US" dirty="0" smtClean="0">
                <a:ea typeface="Intel Clear" panose="020B0604020203020204" pitchFamily="34" charset="0"/>
                <a:cs typeface="Intel Clear" panose="020B0604020203020204" pitchFamily="34" charset="0"/>
              </a:rPr>
              <a:t>Dashboard</a:t>
            </a:r>
            <a:endParaRPr lang="en-US" dirty="0">
              <a:ea typeface="Intel Clear" panose="020B0604020203020204" pitchFamily="34" charset="0"/>
              <a:cs typeface="Intel Clear" panose="020B0604020203020204" pitchFamily="34" charset="0"/>
            </a:endParaRPr>
          </a:p>
        </p:txBody>
      </p:sp>
      <p:sp>
        <p:nvSpPr>
          <p:cNvPr id="5" name="TextBox 4"/>
          <p:cNvSpPr txBox="1"/>
          <p:nvPr/>
        </p:nvSpPr>
        <p:spPr>
          <a:xfrm>
            <a:off x="38100" y="496372"/>
            <a:ext cx="2540000" cy="152400"/>
          </a:xfrm>
          <a:prstGeom prst="rect">
            <a:avLst/>
          </a:prstGeom>
          <a:noFill/>
        </p:spPr>
        <p:txBody>
          <a:bodyPr vert="horz" wrap="square" lIns="0" tIns="0" rIns="0" bIns="0" rtlCol="0" anchor="ctr">
            <a:noAutofit/>
          </a:bodyPr>
          <a:lstStyle/>
          <a:p>
            <a:r>
              <a:rPr lang="en-US" sz="600" b="1"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Meta Data Stamp--&gt; Date Ran: 7/10/2019 Ran By: Agarwal, Shruti1</a:t>
            </a:r>
          </a:p>
        </p:txBody>
      </p:sp>
      <p:sp>
        <p:nvSpPr>
          <p:cNvPr id="6" name="TextBox 5"/>
          <p:cNvSpPr txBox="1"/>
          <p:nvPr/>
        </p:nvSpPr>
        <p:spPr>
          <a:xfrm>
            <a:off x="139700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27</a:t>
            </a:r>
          </a:p>
        </p:txBody>
      </p:sp>
      <p:sp>
        <p:nvSpPr>
          <p:cNvPr id="7" name="TextBox 6"/>
          <p:cNvSpPr txBox="1"/>
          <p:nvPr/>
        </p:nvSpPr>
        <p:spPr>
          <a:xfrm>
            <a:off x="149599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28</a:t>
            </a:r>
          </a:p>
        </p:txBody>
      </p:sp>
      <p:cxnSp>
        <p:nvCxnSpPr>
          <p:cNvPr id="8" name="Straight Connector 7"/>
          <p:cNvCxnSpPr/>
          <p:nvPr/>
        </p:nvCxnSpPr>
        <p:spPr>
          <a:xfrm flipH="1">
            <a:off x="1397000" y="1054491"/>
            <a:ext cx="14111" cy="2054616"/>
          </a:xfrm>
          <a:prstGeom prst="line">
            <a:avLst/>
          </a:prstGeom>
          <a:ln w="12700">
            <a:solidFill>
              <a:srgbClr val="1E90FF"/>
            </a:solidFill>
            <a:prstDash val="dash"/>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59499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29</a:t>
            </a:r>
          </a:p>
        </p:txBody>
      </p:sp>
      <p:sp>
        <p:nvSpPr>
          <p:cNvPr id="10" name="TextBox 9"/>
          <p:cNvSpPr txBox="1"/>
          <p:nvPr/>
        </p:nvSpPr>
        <p:spPr>
          <a:xfrm>
            <a:off x="169398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30</a:t>
            </a:r>
          </a:p>
        </p:txBody>
      </p:sp>
      <p:sp>
        <p:nvSpPr>
          <p:cNvPr id="11" name="TextBox 10"/>
          <p:cNvSpPr txBox="1"/>
          <p:nvPr/>
        </p:nvSpPr>
        <p:spPr>
          <a:xfrm>
            <a:off x="1397000"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Jul</a:t>
            </a:r>
          </a:p>
        </p:txBody>
      </p:sp>
      <p:sp>
        <p:nvSpPr>
          <p:cNvPr id="12" name="TextBox 11"/>
          <p:cNvSpPr txBox="1"/>
          <p:nvPr/>
        </p:nvSpPr>
        <p:spPr>
          <a:xfrm>
            <a:off x="179298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31</a:t>
            </a:r>
          </a:p>
        </p:txBody>
      </p:sp>
      <p:sp>
        <p:nvSpPr>
          <p:cNvPr id="13" name="TextBox 12"/>
          <p:cNvSpPr txBox="1"/>
          <p:nvPr/>
        </p:nvSpPr>
        <p:spPr>
          <a:xfrm>
            <a:off x="189197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32</a:t>
            </a:r>
          </a:p>
        </p:txBody>
      </p:sp>
      <p:sp>
        <p:nvSpPr>
          <p:cNvPr id="14" name="TextBox 13"/>
          <p:cNvSpPr txBox="1"/>
          <p:nvPr/>
        </p:nvSpPr>
        <p:spPr>
          <a:xfrm>
            <a:off x="199096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33</a:t>
            </a:r>
          </a:p>
        </p:txBody>
      </p:sp>
      <p:sp>
        <p:nvSpPr>
          <p:cNvPr id="15" name="TextBox 14"/>
          <p:cNvSpPr txBox="1"/>
          <p:nvPr/>
        </p:nvSpPr>
        <p:spPr>
          <a:xfrm>
            <a:off x="208996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34</a:t>
            </a:r>
          </a:p>
        </p:txBody>
      </p:sp>
      <p:sp>
        <p:nvSpPr>
          <p:cNvPr id="16" name="TextBox 15"/>
          <p:cNvSpPr txBox="1"/>
          <p:nvPr/>
        </p:nvSpPr>
        <p:spPr>
          <a:xfrm>
            <a:off x="218895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35</a:t>
            </a:r>
          </a:p>
        </p:txBody>
      </p:sp>
      <p:sp>
        <p:nvSpPr>
          <p:cNvPr id="17" name="TextBox 16"/>
          <p:cNvSpPr txBox="1"/>
          <p:nvPr/>
        </p:nvSpPr>
        <p:spPr>
          <a:xfrm>
            <a:off x="1792980"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Aug</a:t>
            </a:r>
          </a:p>
        </p:txBody>
      </p:sp>
      <p:sp>
        <p:nvSpPr>
          <p:cNvPr id="18" name="TextBox 17"/>
          <p:cNvSpPr txBox="1"/>
          <p:nvPr/>
        </p:nvSpPr>
        <p:spPr>
          <a:xfrm>
            <a:off x="228795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36</a:t>
            </a:r>
          </a:p>
        </p:txBody>
      </p:sp>
      <p:sp>
        <p:nvSpPr>
          <p:cNvPr id="19" name="TextBox 18"/>
          <p:cNvSpPr txBox="1"/>
          <p:nvPr/>
        </p:nvSpPr>
        <p:spPr>
          <a:xfrm>
            <a:off x="238694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37</a:t>
            </a:r>
          </a:p>
        </p:txBody>
      </p:sp>
      <p:sp>
        <p:nvSpPr>
          <p:cNvPr id="20" name="TextBox 19"/>
          <p:cNvSpPr txBox="1"/>
          <p:nvPr/>
        </p:nvSpPr>
        <p:spPr>
          <a:xfrm>
            <a:off x="248594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38</a:t>
            </a:r>
          </a:p>
        </p:txBody>
      </p:sp>
      <p:sp>
        <p:nvSpPr>
          <p:cNvPr id="21" name="TextBox 20"/>
          <p:cNvSpPr txBox="1"/>
          <p:nvPr/>
        </p:nvSpPr>
        <p:spPr>
          <a:xfrm>
            <a:off x="258493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39</a:t>
            </a:r>
          </a:p>
        </p:txBody>
      </p:sp>
      <p:sp>
        <p:nvSpPr>
          <p:cNvPr id="22" name="TextBox 21"/>
          <p:cNvSpPr txBox="1"/>
          <p:nvPr/>
        </p:nvSpPr>
        <p:spPr>
          <a:xfrm>
            <a:off x="2287954"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Sep</a:t>
            </a:r>
          </a:p>
        </p:txBody>
      </p:sp>
      <p:sp>
        <p:nvSpPr>
          <p:cNvPr id="23" name="TextBox 22"/>
          <p:cNvSpPr txBox="1"/>
          <p:nvPr/>
        </p:nvSpPr>
        <p:spPr>
          <a:xfrm>
            <a:off x="268393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40</a:t>
            </a:r>
          </a:p>
        </p:txBody>
      </p:sp>
      <p:sp>
        <p:nvSpPr>
          <p:cNvPr id="24" name="TextBox 23"/>
          <p:cNvSpPr txBox="1"/>
          <p:nvPr/>
        </p:nvSpPr>
        <p:spPr>
          <a:xfrm>
            <a:off x="278292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41</a:t>
            </a:r>
          </a:p>
        </p:txBody>
      </p:sp>
      <p:sp>
        <p:nvSpPr>
          <p:cNvPr id="25" name="TextBox 24"/>
          <p:cNvSpPr txBox="1"/>
          <p:nvPr/>
        </p:nvSpPr>
        <p:spPr>
          <a:xfrm>
            <a:off x="288192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42</a:t>
            </a:r>
          </a:p>
        </p:txBody>
      </p:sp>
      <p:sp>
        <p:nvSpPr>
          <p:cNvPr id="26" name="TextBox 25"/>
          <p:cNvSpPr txBox="1"/>
          <p:nvPr/>
        </p:nvSpPr>
        <p:spPr>
          <a:xfrm>
            <a:off x="298091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43</a:t>
            </a:r>
          </a:p>
        </p:txBody>
      </p:sp>
      <p:sp>
        <p:nvSpPr>
          <p:cNvPr id="27" name="TextBox 26"/>
          <p:cNvSpPr txBox="1"/>
          <p:nvPr/>
        </p:nvSpPr>
        <p:spPr>
          <a:xfrm>
            <a:off x="2683933"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Oct</a:t>
            </a:r>
          </a:p>
        </p:txBody>
      </p:sp>
      <p:sp>
        <p:nvSpPr>
          <p:cNvPr id="28" name="TextBox 27"/>
          <p:cNvSpPr txBox="1"/>
          <p:nvPr/>
        </p:nvSpPr>
        <p:spPr>
          <a:xfrm>
            <a:off x="307991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44</a:t>
            </a:r>
          </a:p>
        </p:txBody>
      </p:sp>
      <p:sp>
        <p:nvSpPr>
          <p:cNvPr id="29" name="TextBox 28"/>
          <p:cNvSpPr txBox="1"/>
          <p:nvPr/>
        </p:nvSpPr>
        <p:spPr>
          <a:xfrm>
            <a:off x="317890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45</a:t>
            </a:r>
          </a:p>
        </p:txBody>
      </p:sp>
      <p:sp>
        <p:nvSpPr>
          <p:cNvPr id="30" name="TextBox 29"/>
          <p:cNvSpPr txBox="1"/>
          <p:nvPr/>
        </p:nvSpPr>
        <p:spPr>
          <a:xfrm>
            <a:off x="327790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46</a:t>
            </a:r>
          </a:p>
        </p:txBody>
      </p:sp>
      <p:sp>
        <p:nvSpPr>
          <p:cNvPr id="31" name="TextBox 30"/>
          <p:cNvSpPr txBox="1"/>
          <p:nvPr/>
        </p:nvSpPr>
        <p:spPr>
          <a:xfrm>
            <a:off x="337689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47</a:t>
            </a:r>
          </a:p>
        </p:txBody>
      </p:sp>
      <p:sp>
        <p:nvSpPr>
          <p:cNvPr id="32" name="TextBox 31"/>
          <p:cNvSpPr txBox="1"/>
          <p:nvPr/>
        </p:nvSpPr>
        <p:spPr>
          <a:xfrm>
            <a:off x="347589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48</a:t>
            </a:r>
          </a:p>
        </p:txBody>
      </p:sp>
      <p:sp>
        <p:nvSpPr>
          <p:cNvPr id="33" name="TextBox 32"/>
          <p:cNvSpPr txBox="1"/>
          <p:nvPr/>
        </p:nvSpPr>
        <p:spPr>
          <a:xfrm>
            <a:off x="3079913"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Nov</a:t>
            </a:r>
          </a:p>
        </p:txBody>
      </p:sp>
      <p:sp>
        <p:nvSpPr>
          <p:cNvPr id="34" name="TextBox 33"/>
          <p:cNvSpPr txBox="1"/>
          <p:nvPr/>
        </p:nvSpPr>
        <p:spPr>
          <a:xfrm>
            <a:off x="357488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49</a:t>
            </a:r>
          </a:p>
        </p:txBody>
      </p:sp>
      <p:sp>
        <p:nvSpPr>
          <p:cNvPr id="35" name="TextBox 34"/>
          <p:cNvSpPr txBox="1"/>
          <p:nvPr/>
        </p:nvSpPr>
        <p:spPr>
          <a:xfrm>
            <a:off x="367388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50</a:t>
            </a:r>
          </a:p>
        </p:txBody>
      </p:sp>
      <p:sp>
        <p:nvSpPr>
          <p:cNvPr id="36" name="TextBox 35"/>
          <p:cNvSpPr txBox="1"/>
          <p:nvPr/>
        </p:nvSpPr>
        <p:spPr>
          <a:xfrm>
            <a:off x="377287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51</a:t>
            </a:r>
          </a:p>
        </p:txBody>
      </p:sp>
      <p:sp>
        <p:nvSpPr>
          <p:cNvPr id="37" name="TextBox 36"/>
          <p:cNvSpPr txBox="1"/>
          <p:nvPr/>
        </p:nvSpPr>
        <p:spPr>
          <a:xfrm>
            <a:off x="387187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52</a:t>
            </a:r>
          </a:p>
        </p:txBody>
      </p:sp>
      <p:sp>
        <p:nvSpPr>
          <p:cNvPr id="38" name="TextBox 37"/>
          <p:cNvSpPr txBox="1"/>
          <p:nvPr/>
        </p:nvSpPr>
        <p:spPr>
          <a:xfrm>
            <a:off x="3574887"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Dec</a:t>
            </a:r>
          </a:p>
        </p:txBody>
      </p:sp>
      <p:sp>
        <p:nvSpPr>
          <p:cNvPr id="39" name="TextBox 38"/>
          <p:cNvSpPr txBox="1"/>
          <p:nvPr/>
        </p:nvSpPr>
        <p:spPr>
          <a:xfrm>
            <a:off x="1397000" y="597972"/>
            <a:ext cx="2573867" cy="1524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8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2019</a:t>
            </a:r>
          </a:p>
        </p:txBody>
      </p:sp>
      <p:sp>
        <p:nvSpPr>
          <p:cNvPr id="40" name="TextBox 39"/>
          <p:cNvSpPr txBox="1"/>
          <p:nvPr/>
        </p:nvSpPr>
        <p:spPr>
          <a:xfrm>
            <a:off x="397086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a:t>
            </a:r>
          </a:p>
        </p:txBody>
      </p:sp>
      <p:sp>
        <p:nvSpPr>
          <p:cNvPr id="41" name="TextBox 40"/>
          <p:cNvSpPr txBox="1"/>
          <p:nvPr/>
        </p:nvSpPr>
        <p:spPr>
          <a:xfrm>
            <a:off x="406986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a:t>
            </a:r>
          </a:p>
        </p:txBody>
      </p:sp>
      <p:sp>
        <p:nvSpPr>
          <p:cNvPr id="42" name="TextBox 41"/>
          <p:cNvSpPr txBox="1"/>
          <p:nvPr/>
        </p:nvSpPr>
        <p:spPr>
          <a:xfrm>
            <a:off x="416885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a:t>
            </a:r>
          </a:p>
        </p:txBody>
      </p:sp>
      <p:sp>
        <p:nvSpPr>
          <p:cNvPr id="43" name="TextBox 42"/>
          <p:cNvSpPr txBox="1"/>
          <p:nvPr/>
        </p:nvSpPr>
        <p:spPr>
          <a:xfrm>
            <a:off x="426785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a:t>
            </a:r>
          </a:p>
        </p:txBody>
      </p:sp>
      <p:sp>
        <p:nvSpPr>
          <p:cNvPr id="44" name="TextBox 43"/>
          <p:cNvSpPr txBox="1"/>
          <p:nvPr/>
        </p:nvSpPr>
        <p:spPr>
          <a:xfrm>
            <a:off x="3970867"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Jan</a:t>
            </a:r>
          </a:p>
        </p:txBody>
      </p:sp>
      <p:sp>
        <p:nvSpPr>
          <p:cNvPr id="45" name="TextBox 44"/>
          <p:cNvSpPr txBox="1"/>
          <p:nvPr/>
        </p:nvSpPr>
        <p:spPr>
          <a:xfrm>
            <a:off x="436684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a:t>
            </a:r>
          </a:p>
        </p:txBody>
      </p:sp>
      <p:sp>
        <p:nvSpPr>
          <p:cNvPr id="46" name="TextBox 45"/>
          <p:cNvSpPr txBox="1"/>
          <p:nvPr/>
        </p:nvSpPr>
        <p:spPr>
          <a:xfrm>
            <a:off x="446584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6</a:t>
            </a:r>
          </a:p>
        </p:txBody>
      </p:sp>
      <p:sp>
        <p:nvSpPr>
          <p:cNvPr id="47" name="TextBox 46"/>
          <p:cNvSpPr txBox="1"/>
          <p:nvPr/>
        </p:nvSpPr>
        <p:spPr>
          <a:xfrm>
            <a:off x="456483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7</a:t>
            </a:r>
          </a:p>
        </p:txBody>
      </p:sp>
      <p:sp>
        <p:nvSpPr>
          <p:cNvPr id="48" name="TextBox 47"/>
          <p:cNvSpPr txBox="1"/>
          <p:nvPr/>
        </p:nvSpPr>
        <p:spPr>
          <a:xfrm>
            <a:off x="466383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8</a:t>
            </a:r>
          </a:p>
        </p:txBody>
      </p:sp>
      <p:sp>
        <p:nvSpPr>
          <p:cNvPr id="49" name="TextBox 48"/>
          <p:cNvSpPr txBox="1"/>
          <p:nvPr/>
        </p:nvSpPr>
        <p:spPr>
          <a:xfrm>
            <a:off x="476282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9</a:t>
            </a:r>
          </a:p>
        </p:txBody>
      </p:sp>
      <p:sp>
        <p:nvSpPr>
          <p:cNvPr id="50" name="TextBox 49"/>
          <p:cNvSpPr txBox="1"/>
          <p:nvPr/>
        </p:nvSpPr>
        <p:spPr>
          <a:xfrm>
            <a:off x="4366846"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Feb</a:t>
            </a:r>
          </a:p>
        </p:txBody>
      </p:sp>
      <p:sp>
        <p:nvSpPr>
          <p:cNvPr id="51" name="TextBox 50"/>
          <p:cNvSpPr txBox="1"/>
          <p:nvPr/>
        </p:nvSpPr>
        <p:spPr>
          <a:xfrm>
            <a:off x="486182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10</a:t>
            </a:r>
          </a:p>
        </p:txBody>
      </p:sp>
      <p:sp>
        <p:nvSpPr>
          <p:cNvPr id="52" name="TextBox 51"/>
          <p:cNvSpPr txBox="1"/>
          <p:nvPr/>
        </p:nvSpPr>
        <p:spPr>
          <a:xfrm>
            <a:off x="496081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11</a:t>
            </a:r>
          </a:p>
        </p:txBody>
      </p:sp>
      <p:sp>
        <p:nvSpPr>
          <p:cNvPr id="53" name="TextBox 52"/>
          <p:cNvSpPr txBox="1"/>
          <p:nvPr/>
        </p:nvSpPr>
        <p:spPr>
          <a:xfrm>
            <a:off x="505981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12</a:t>
            </a:r>
          </a:p>
        </p:txBody>
      </p:sp>
      <p:sp>
        <p:nvSpPr>
          <p:cNvPr id="54" name="TextBox 53"/>
          <p:cNvSpPr txBox="1"/>
          <p:nvPr/>
        </p:nvSpPr>
        <p:spPr>
          <a:xfrm>
            <a:off x="515880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13</a:t>
            </a:r>
          </a:p>
        </p:txBody>
      </p:sp>
      <p:sp>
        <p:nvSpPr>
          <p:cNvPr id="55" name="TextBox 54"/>
          <p:cNvSpPr txBox="1"/>
          <p:nvPr/>
        </p:nvSpPr>
        <p:spPr>
          <a:xfrm>
            <a:off x="4861821"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Mar</a:t>
            </a:r>
          </a:p>
        </p:txBody>
      </p:sp>
      <p:sp>
        <p:nvSpPr>
          <p:cNvPr id="56" name="TextBox 55"/>
          <p:cNvSpPr txBox="1"/>
          <p:nvPr/>
        </p:nvSpPr>
        <p:spPr>
          <a:xfrm>
            <a:off x="525780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14</a:t>
            </a:r>
          </a:p>
        </p:txBody>
      </p:sp>
      <p:sp>
        <p:nvSpPr>
          <p:cNvPr id="57" name="TextBox 56"/>
          <p:cNvSpPr txBox="1"/>
          <p:nvPr/>
        </p:nvSpPr>
        <p:spPr>
          <a:xfrm>
            <a:off x="535679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15</a:t>
            </a:r>
          </a:p>
        </p:txBody>
      </p:sp>
      <p:sp>
        <p:nvSpPr>
          <p:cNvPr id="58" name="TextBox 57"/>
          <p:cNvSpPr txBox="1"/>
          <p:nvPr/>
        </p:nvSpPr>
        <p:spPr>
          <a:xfrm>
            <a:off x="545579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16</a:t>
            </a:r>
          </a:p>
        </p:txBody>
      </p:sp>
      <p:sp>
        <p:nvSpPr>
          <p:cNvPr id="59" name="TextBox 58"/>
          <p:cNvSpPr txBox="1"/>
          <p:nvPr/>
        </p:nvSpPr>
        <p:spPr>
          <a:xfrm>
            <a:off x="555478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17</a:t>
            </a:r>
          </a:p>
        </p:txBody>
      </p:sp>
      <p:sp>
        <p:nvSpPr>
          <p:cNvPr id="60" name="TextBox 59"/>
          <p:cNvSpPr txBox="1"/>
          <p:nvPr/>
        </p:nvSpPr>
        <p:spPr>
          <a:xfrm>
            <a:off x="5257800"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Apr</a:t>
            </a:r>
          </a:p>
        </p:txBody>
      </p:sp>
      <p:sp>
        <p:nvSpPr>
          <p:cNvPr id="61" name="TextBox 60"/>
          <p:cNvSpPr txBox="1"/>
          <p:nvPr/>
        </p:nvSpPr>
        <p:spPr>
          <a:xfrm>
            <a:off x="565377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18</a:t>
            </a:r>
          </a:p>
        </p:txBody>
      </p:sp>
      <p:sp>
        <p:nvSpPr>
          <p:cNvPr id="62" name="TextBox 61"/>
          <p:cNvSpPr txBox="1"/>
          <p:nvPr/>
        </p:nvSpPr>
        <p:spPr>
          <a:xfrm>
            <a:off x="575277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19</a:t>
            </a:r>
          </a:p>
        </p:txBody>
      </p:sp>
      <p:sp>
        <p:nvSpPr>
          <p:cNvPr id="63" name="TextBox 62"/>
          <p:cNvSpPr txBox="1"/>
          <p:nvPr/>
        </p:nvSpPr>
        <p:spPr>
          <a:xfrm>
            <a:off x="585176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20</a:t>
            </a:r>
          </a:p>
        </p:txBody>
      </p:sp>
      <p:sp>
        <p:nvSpPr>
          <p:cNvPr id="64" name="TextBox 63"/>
          <p:cNvSpPr txBox="1"/>
          <p:nvPr/>
        </p:nvSpPr>
        <p:spPr>
          <a:xfrm>
            <a:off x="595076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21</a:t>
            </a:r>
          </a:p>
        </p:txBody>
      </p:sp>
      <p:sp>
        <p:nvSpPr>
          <p:cNvPr id="65" name="TextBox 64"/>
          <p:cNvSpPr txBox="1"/>
          <p:nvPr/>
        </p:nvSpPr>
        <p:spPr>
          <a:xfrm>
            <a:off x="604975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22</a:t>
            </a:r>
          </a:p>
        </p:txBody>
      </p:sp>
      <p:sp>
        <p:nvSpPr>
          <p:cNvPr id="66" name="TextBox 65"/>
          <p:cNvSpPr txBox="1"/>
          <p:nvPr/>
        </p:nvSpPr>
        <p:spPr>
          <a:xfrm>
            <a:off x="5653779"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May</a:t>
            </a:r>
          </a:p>
        </p:txBody>
      </p:sp>
      <p:sp>
        <p:nvSpPr>
          <p:cNvPr id="67" name="TextBox 66"/>
          <p:cNvSpPr txBox="1"/>
          <p:nvPr/>
        </p:nvSpPr>
        <p:spPr>
          <a:xfrm>
            <a:off x="614875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23</a:t>
            </a:r>
          </a:p>
        </p:txBody>
      </p:sp>
      <p:sp>
        <p:nvSpPr>
          <p:cNvPr id="68" name="TextBox 67"/>
          <p:cNvSpPr txBox="1"/>
          <p:nvPr/>
        </p:nvSpPr>
        <p:spPr>
          <a:xfrm>
            <a:off x="624774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24</a:t>
            </a:r>
          </a:p>
        </p:txBody>
      </p:sp>
      <p:sp>
        <p:nvSpPr>
          <p:cNvPr id="69" name="TextBox 68"/>
          <p:cNvSpPr txBox="1"/>
          <p:nvPr/>
        </p:nvSpPr>
        <p:spPr>
          <a:xfrm>
            <a:off x="6346744"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25</a:t>
            </a:r>
          </a:p>
        </p:txBody>
      </p:sp>
      <p:sp>
        <p:nvSpPr>
          <p:cNvPr id="70" name="TextBox 69"/>
          <p:cNvSpPr txBox="1"/>
          <p:nvPr/>
        </p:nvSpPr>
        <p:spPr>
          <a:xfrm>
            <a:off x="644573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26</a:t>
            </a:r>
          </a:p>
        </p:txBody>
      </p:sp>
      <p:sp>
        <p:nvSpPr>
          <p:cNvPr id="71" name="TextBox 70"/>
          <p:cNvSpPr txBox="1"/>
          <p:nvPr/>
        </p:nvSpPr>
        <p:spPr>
          <a:xfrm>
            <a:off x="6148754"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Jun</a:t>
            </a:r>
          </a:p>
        </p:txBody>
      </p:sp>
      <p:sp>
        <p:nvSpPr>
          <p:cNvPr id="72" name="TextBox 71"/>
          <p:cNvSpPr txBox="1"/>
          <p:nvPr/>
        </p:nvSpPr>
        <p:spPr>
          <a:xfrm>
            <a:off x="654473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27</a:t>
            </a:r>
          </a:p>
        </p:txBody>
      </p:sp>
      <p:sp>
        <p:nvSpPr>
          <p:cNvPr id="73" name="TextBox 72"/>
          <p:cNvSpPr txBox="1"/>
          <p:nvPr/>
        </p:nvSpPr>
        <p:spPr>
          <a:xfrm>
            <a:off x="6643729"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28</a:t>
            </a:r>
          </a:p>
        </p:txBody>
      </p:sp>
      <p:sp>
        <p:nvSpPr>
          <p:cNvPr id="74" name="TextBox 73"/>
          <p:cNvSpPr txBox="1"/>
          <p:nvPr/>
        </p:nvSpPr>
        <p:spPr>
          <a:xfrm>
            <a:off x="674272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29</a:t>
            </a:r>
          </a:p>
        </p:txBody>
      </p:sp>
      <p:sp>
        <p:nvSpPr>
          <p:cNvPr id="75" name="TextBox 74"/>
          <p:cNvSpPr txBox="1"/>
          <p:nvPr/>
        </p:nvSpPr>
        <p:spPr>
          <a:xfrm>
            <a:off x="684171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30</a:t>
            </a:r>
          </a:p>
        </p:txBody>
      </p:sp>
      <p:sp>
        <p:nvSpPr>
          <p:cNvPr id="76" name="TextBox 75"/>
          <p:cNvSpPr txBox="1"/>
          <p:nvPr/>
        </p:nvSpPr>
        <p:spPr>
          <a:xfrm>
            <a:off x="6544733"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Jul</a:t>
            </a:r>
          </a:p>
        </p:txBody>
      </p:sp>
      <p:sp>
        <p:nvSpPr>
          <p:cNvPr id="77" name="TextBox 76"/>
          <p:cNvSpPr txBox="1"/>
          <p:nvPr/>
        </p:nvSpPr>
        <p:spPr>
          <a:xfrm>
            <a:off x="6940713"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31</a:t>
            </a:r>
          </a:p>
        </p:txBody>
      </p:sp>
      <p:sp>
        <p:nvSpPr>
          <p:cNvPr id="78" name="TextBox 77"/>
          <p:cNvSpPr txBox="1"/>
          <p:nvPr/>
        </p:nvSpPr>
        <p:spPr>
          <a:xfrm>
            <a:off x="703970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32</a:t>
            </a:r>
          </a:p>
        </p:txBody>
      </p:sp>
      <p:sp>
        <p:nvSpPr>
          <p:cNvPr id="79" name="TextBox 78"/>
          <p:cNvSpPr txBox="1"/>
          <p:nvPr/>
        </p:nvSpPr>
        <p:spPr>
          <a:xfrm>
            <a:off x="713870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33</a:t>
            </a:r>
          </a:p>
        </p:txBody>
      </p:sp>
      <p:sp>
        <p:nvSpPr>
          <p:cNvPr id="80" name="TextBox 79"/>
          <p:cNvSpPr txBox="1"/>
          <p:nvPr/>
        </p:nvSpPr>
        <p:spPr>
          <a:xfrm>
            <a:off x="7237698"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34</a:t>
            </a:r>
          </a:p>
        </p:txBody>
      </p:sp>
      <p:sp>
        <p:nvSpPr>
          <p:cNvPr id="81" name="TextBox 80"/>
          <p:cNvSpPr txBox="1"/>
          <p:nvPr/>
        </p:nvSpPr>
        <p:spPr>
          <a:xfrm>
            <a:off x="733669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35</a:t>
            </a:r>
          </a:p>
        </p:txBody>
      </p:sp>
      <p:sp>
        <p:nvSpPr>
          <p:cNvPr id="82" name="TextBox 81"/>
          <p:cNvSpPr txBox="1"/>
          <p:nvPr/>
        </p:nvSpPr>
        <p:spPr>
          <a:xfrm>
            <a:off x="6940713"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Aug</a:t>
            </a:r>
          </a:p>
        </p:txBody>
      </p:sp>
      <p:sp>
        <p:nvSpPr>
          <p:cNvPr id="83" name="TextBox 82"/>
          <p:cNvSpPr txBox="1"/>
          <p:nvPr/>
        </p:nvSpPr>
        <p:spPr>
          <a:xfrm>
            <a:off x="743568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36</a:t>
            </a:r>
          </a:p>
        </p:txBody>
      </p:sp>
      <p:sp>
        <p:nvSpPr>
          <p:cNvPr id="84" name="TextBox 83"/>
          <p:cNvSpPr txBox="1"/>
          <p:nvPr/>
        </p:nvSpPr>
        <p:spPr>
          <a:xfrm>
            <a:off x="753468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37</a:t>
            </a:r>
          </a:p>
        </p:txBody>
      </p:sp>
      <p:sp>
        <p:nvSpPr>
          <p:cNvPr id="85" name="TextBox 84"/>
          <p:cNvSpPr txBox="1"/>
          <p:nvPr/>
        </p:nvSpPr>
        <p:spPr>
          <a:xfrm>
            <a:off x="763367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38</a:t>
            </a:r>
          </a:p>
        </p:txBody>
      </p:sp>
      <p:sp>
        <p:nvSpPr>
          <p:cNvPr id="86" name="TextBox 85"/>
          <p:cNvSpPr txBox="1"/>
          <p:nvPr/>
        </p:nvSpPr>
        <p:spPr>
          <a:xfrm>
            <a:off x="773267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39</a:t>
            </a:r>
          </a:p>
        </p:txBody>
      </p:sp>
      <p:sp>
        <p:nvSpPr>
          <p:cNvPr id="87" name="TextBox 86"/>
          <p:cNvSpPr txBox="1"/>
          <p:nvPr/>
        </p:nvSpPr>
        <p:spPr>
          <a:xfrm>
            <a:off x="7435687"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Sep</a:t>
            </a:r>
          </a:p>
        </p:txBody>
      </p:sp>
      <p:sp>
        <p:nvSpPr>
          <p:cNvPr id="88" name="TextBox 87"/>
          <p:cNvSpPr txBox="1"/>
          <p:nvPr/>
        </p:nvSpPr>
        <p:spPr>
          <a:xfrm>
            <a:off x="7831667"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40</a:t>
            </a:r>
          </a:p>
        </p:txBody>
      </p:sp>
      <p:sp>
        <p:nvSpPr>
          <p:cNvPr id="89" name="TextBox 88"/>
          <p:cNvSpPr txBox="1"/>
          <p:nvPr/>
        </p:nvSpPr>
        <p:spPr>
          <a:xfrm>
            <a:off x="7930662"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41</a:t>
            </a:r>
          </a:p>
        </p:txBody>
      </p:sp>
      <p:sp>
        <p:nvSpPr>
          <p:cNvPr id="90" name="TextBox 89"/>
          <p:cNvSpPr txBox="1"/>
          <p:nvPr/>
        </p:nvSpPr>
        <p:spPr>
          <a:xfrm>
            <a:off x="802965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42</a:t>
            </a:r>
          </a:p>
        </p:txBody>
      </p:sp>
      <p:sp>
        <p:nvSpPr>
          <p:cNvPr id="91" name="TextBox 90"/>
          <p:cNvSpPr txBox="1"/>
          <p:nvPr/>
        </p:nvSpPr>
        <p:spPr>
          <a:xfrm>
            <a:off x="812865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43</a:t>
            </a:r>
          </a:p>
        </p:txBody>
      </p:sp>
      <p:sp>
        <p:nvSpPr>
          <p:cNvPr id="92" name="TextBox 91"/>
          <p:cNvSpPr txBox="1"/>
          <p:nvPr/>
        </p:nvSpPr>
        <p:spPr>
          <a:xfrm>
            <a:off x="822764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44</a:t>
            </a:r>
          </a:p>
        </p:txBody>
      </p:sp>
      <p:sp>
        <p:nvSpPr>
          <p:cNvPr id="93" name="TextBox 92"/>
          <p:cNvSpPr txBox="1"/>
          <p:nvPr/>
        </p:nvSpPr>
        <p:spPr>
          <a:xfrm>
            <a:off x="7831667" y="750372"/>
            <a:ext cx="494974"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Oct</a:t>
            </a:r>
          </a:p>
        </p:txBody>
      </p:sp>
      <p:sp>
        <p:nvSpPr>
          <p:cNvPr id="94" name="TextBox 93"/>
          <p:cNvSpPr txBox="1"/>
          <p:nvPr/>
        </p:nvSpPr>
        <p:spPr>
          <a:xfrm>
            <a:off x="832664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45</a:t>
            </a:r>
          </a:p>
        </p:txBody>
      </p:sp>
      <p:sp>
        <p:nvSpPr>
          <p:cNvPr id="95" name="TextBox 94"/>
          <p:cNvSpPr txBox="1"/>
          <p:nvPr/>
        </p:nvSpPr>
        <p:spPr>
          <a:xfrm>
            <a:off x="842563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46</a:t>
            </a:r>
          </a:p>
        </p:txBody>
      </p:sp>
      <p:sp>
        <p:nvSpPr>
          <p:cNvPr id="96" name="TextBox 95"/>
          <p:cNvSpPr txBox="1"/>
          <p:nvPr/>
        </p:nvSpPr>
        <p:spPr>
          <a:xfrm>
            <a:off x="852463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47</a:t>
            </a:r>
          </a:p>
        </p:txBody>
      </p:sp>
      <p:sp>
        <p:nvSpPr>
          <p:cNvPr id="97" name="TextBox 96"/>
          <p:cNvSpPr txBox="1"/>
          <p:nvPr/>
        </p:nvSpPr>
        <p:spPr>
          <a:xfrm>
            <a:off x="8623626"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48</a:t>
            </a:r>
          </a:p>
        </p:txBody>
      </p:sp>
      <p:sp>
        <p:nvSpPr>
          <p:cNvPr id="98" name="TextBox 97"/>
          <p:cNvSpPr txBox="1"/>
          <p:nvPr/>
        </p:nvSpPr>
        <p:spPr>
          <a:xfrm>
            <a:off x="8326641"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Nov</a:t>
            </a:r>
          </a:p>
        </p:txBody>
      </p:sp>
      <p:sp>
        <p:nvSpPr>
          <p:cNvPr id="99" name="TextBox 98"/>
          <p:cNvSpPr txBox="1"/>
          <p:nvPr/>
        </p:nvSpPr>
        <p:spPr>
          <a:xfrm>
            <a:off x="8722620"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49</a:t>
            </a:r>
          </a:p>
        </p:txBody>
      </p:sp>
      <p:sp>
        <p:nvSpPr>
          <p:cNvPr id="100" name="TextBox 99"/>
          <p:cNvSpPr txBox="1"/>
          <p:nvPr/>
        </p:nvSpPr>
        <p:spPr>
          <a:xfrm>
            <a:off x="882161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50</a:t>
            </a:r>
          </a:p>
        </p:txBody>
      </p:sp>
      <p:sp>
        <p:nvSpPr>
          <p:cNvPr id="101" name="TextBox 100"/>
          <p:cNvSpPr txBox="1"/>
          <p:nvPr/>
        </p:nvSpPr>
        <p:spPr>
          <a:xfrm>
            <a:off x="8920611"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51</a:t>
            </a:r>
          </a:p>
        </p:txBody>
      </p:sp>
      <p:sp>
        <p:nvSpPr>
          <p:cNvPr id="102" name="TextBox 101"/>
          <p:cNvSpPr txBox="1"/>
          <p:nvPr/>
        </p:nvSpPr>
        <p:spPr>
          <a:xfrm>
            <a:off x="9019605" y="890072"/>
            <a:ext cx="98995" cy="152400"/>
          </a:xfrm>
          <a:prstGeom prst="rect">
            <a:avLst/>
          </a:prstGeom>
          <a:solidFill>
            <a:srgbClr val="FFC000"/>
          </a:solidFill>
          <a:ln>
            <a:solidFill>
              <a:srgbClr val="000000"/>
            </a:solidFill>
          </a:ln>
        </p:spPr>
        <p:txBody>
          <a:bodyPr vert="vert270" wrap="square" lIns="0" tIns="0" rIns="0" bIns="0" rtlCol="0" anchor="ctr">
            <a:noAutofit/>
          </a:bodyPr>
          <a:lstStyle/>
          <a:p>
            <a:pPr algn="ctr"/>
            <a:r>
              <a:rPr lang="en-US" sz="400"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52</a:t>
            </a:r>
          </a:p>
        </p:txBody>
      </p:sp>
      <p:sp>
        <p:nvSpPr>
          <p:cNvPr id="103" name="TextBox 102"/>
          <p:cNvSpPr txBox="1"/>
          <p:nvPr/>
        </p:nvSpPr>
        <p:spPr>
          <a:xfrm>
            <a:off x="8722620" y="750372"/>
            <a:ext cx="395979" cy="1397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Dec</a:t>
            </a:r>
          </a:p>
        </p:txBody>
      </p:sp>
      <p:sp>
        <p:nvSpPr>
          <p:cNvPr id="104" name="TextBox 103"/>
          <p:cNvSpPr txBox="1"/>
          <p:nvPr/>
        </p:nvSpPr>
        <p:spPr>
          <a:xfrm>
            <a:off x="3970867" y="597972"/>
            <a:ext cx="5147733" cy="152400"/>
          </a:xfrm>
          <a:prstGeom prst="rect">
            <a:avLst/>
          </a:prstGeom>
          <a:solidFill>
            <a:srgbClr val="FFC000"/>
          </a:solidFill>
          <a:ln>
            <a:solidFill>
              <a:srgbClr val="000000"/>
            </a:solidFill>
          </a:ln>
        </p:spPr>
        <p:txBody>
          <a:bodyPr vert="horz" wrap="square" lIns="0" tIns="0" rIns="0" bIns="0" rtlCol="0" anchor="ctr">
            <a:noAutofit/>
          </a:bodyPr>
          <a:lstStyle/>
          <a:p>
            <a:pPr algn="ctr"/>
            <a:r>
              <a:rPr lang="en-US" sz="8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2020</a:t>
            </a:r>
          </a:p>
        </p:txBody>
      </p:sp>
      <p:sp>
        <p:nvSpPr>
          <p:cNvPr id="105" name="CARD 1"/>
          <p:cNvSpPr txBox="1"/>
          <p:nvPr/>
        </p:nvSpPr>
        <p:spPr>
          <a:xfrm>
            <a:off x="13755" y="4019854"/>
            <a:ext cx="9111645" cy="830997"/>
          </a:xfrm>
          <a:prstGeom prst="rect">
            <a:avLst/>
          </a:prstGeom>
          <a:solidFill>
            <a:srgbClr val="0066CC"/>
          </a:solidFill>
          <a:ln/>
        </p:spPr>
        <p:txBody>
          <a:bodyPr vert="horz" wrap="square" lIns="0" tIns="0" rIns="0" bIns="0" rtlCol="0" anchor="t">
            <a:spAutoFit/>
          </a:bodyPr>
          <a:lstStyle/>
          <a:p>
            <a:pPr marL="228600" lvl="0" indent="-228600">
              <a:buFont typeface="+mj-lt"/>
              <a:buAutoNum type="arabicPeriod"/>
            </a:pP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Dates </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represent the start of sampling (targeting start ship beginning of the week).  Full volume may be delivered over multiple weeks.  Refer to sample guidance and commits for specific quantity by </a:t>
            </a: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work week</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 </a:t>
            </a:r>
          </a:p>
          <a:p>
            <a:pPr marL="228600" lvl="0" indent="-228600">
              <a:buFont typeface="+mj-lt"/>
              <a:buAutoNum type="arabicPeriod"/>
            </a:pP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Intel </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defines Ready to Ship (RTS) as the earliest date when OEM platforms have completed travel from the production factory to NAR/EMEA geos via air ship, and are ready to ship to end customers/retailers.  Intel defines First Customer </a:t>
            </a: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Shipment </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(FCS) as the date OEMs ship from their local manufacturing site.</a:t>
            </a:r>
          </a:p>
          <a:p>
            <a:pPr marL="228600" lvl="0" indent="-228600">
              <a:buFont typeface="+mj-lt"/>
              <a:buAutoNum type="arabicPeriod"/>
            </a:pP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Dashboard </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is not a guarantee of supply</a:t>
            </a:r>
            <a:r>
              <a:rPr lang="en-US" sz="9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a:t>
            </a:r>
          </a:p>
          <a:p>
            <a:pPr marL="228600" lvl="0" indent="-228600">
              <a:buFont typeface="+mj-lt"/>
              <a:buAutoNum type="arabicPeriod"/>
            </a:pP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Estimated internal RVP delivery: </a:t>
            </a:r>
            <a:r>
              <a:rPr lang="en-US" sz="900" b="1"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ES</a:t>
            </a:r>
            <a:r>
              <a:rPr lang="en-US" sz="900">
                <a:solidFill>
                  <a:srgbClr val="FFFFFF"/>
                </a:solidFill>
                <a:latin typeface="Intel Clear" panose="020B0604020203020204" pitchFamily="34" charset="0"/>
                <a:ea typeface="Intel Clear" panose="020B0604020203020204" pitchFamily="34" charset="0"/>
                <a:cs typeface="Intel Clear" panose="020B0604020203020204" pitchFamily="34" charset="0"/>
              </a:rPr>
              <a:t>: </a:t>
            </a:r>
            <a:r>
              <a:rPr lang="en-US" sz="90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WW05' </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2020* - </a:t>
            </a:r>
            <a:r>
              <a:rPr lang="en-US" sz="900" b="1"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QS</a:t>
            </a:r>
            <a:r>
              <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rPr>
              <a:t>: WW30' 2020* (*Actual shipment dates may vary)</a:t>
            </a:r>
            <a:endParaRPr lang="en-US" sz="9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06" name="TextBox 105"/>
          <p:cNvSpPr txBox="1"/>
          <p:nvPr/>
        </p:nvSpPr>
        <p:spPr>
          <a:xfrm>
            <a:off x="8216900" y="229672"/>
            <a:ext cx="901700" cy="342900"/>
          </a:xfrm>
          <a:prstGeom prst="rect">
            <a:avLst/>
          </a:prstGeom>
          <a:noFill/>
          <a:ln>
            <a:solidFill>
              <a:prstClr val="black"/>
            </a:solidFill>
          </a:ln>
        </p:spPr>
        <p:txBody>
          <a:bodyPr vert="horz" wrap="square" lIns="0" tIns="0" rIns="0" bIns="0" rtlCol="0" anchor="t">
            <a:noAutofit/>
          </a:bodyPr>
          <a:lstStyle/>
          <a:p>
            <a:endParaRPr lang="en-US" sz="11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07" name="TextBox 106"/>
          <p:cNvSpPr txBox="1"/>
          <p:nvPr/>
        </p:nvSpPr>
        <p:spPr>
          <a:xfrm>
            <a:off x="8255000" y="242372"/>
            <a:ext cx="1270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08" name="TextBox 107"/>
          <p:cNvSpPr txBox="1"/>
          <p:nvPr/>
        </p:nvSpPr>
        <p:spPr>
          <a:xfrm>
            <a:off x="8509000" y="242372"/>
            <a:ext cx="635000" cy="127000"/>
          </a:xfrm>
          <a:prstGeom prst="rect">
            <a:avLst/>
          </a:prstGeom>
          <a:noFill/>
        </p:spPr>
        <p:txBody>
          <a:bodyPr vert="horz" wrap="square" lIns="0" tIns="0" rIns="0" bIns="0" rtlCol="0" anchor="t">
            <a:noAutofit/>
          </a:bodyPr>
          <a:lstStyle/>
          <a:p>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Range</a:t>
            </a:r>
          </a:p>
        </p:txBody>
      </p:sp>
      <p:sp>
        <p:nvSpPr>
          <p:cNvPr id="109" name="Diamond 108"/>
          <p:cNvSpPr/>
          <p:nvPr/>
        </p:nvSpPr>
        <p:spPr>
          <a:xfrm>
            <a:off x="8255000" y="318572"/>
            <a:ext cx="76200" cy="762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Intel Clear" panose="020B0604020203020204" pitchFamily="34" charset="0"/>
              <a:ea typeface="Intel Clear" panose="020B0604020203020204" pitchFamily="34" charset="0"/>
              <a:cs typeface="Intel Clear" panose="020B0604020203020204" pitchFamily="34" charset="0"/>
            </a:endParaRPr>
          </a:p>
        </p:txBody>
      </p:sp>
      <p:sp>
        <p:nvSpPr>
          <p:cNvPr id="110" name="TextBox 109"/>
          <p:cNvSpPr txBox="1"/>
          <p:nvPr/>
        </p:nvSpPr>
        <p:spPr>
          <a:xfrm>
            <a:off x="8382000" y="318572"/>
            <a:ext cx="635000" cy="254000"/>
          </a:xfrm>
          <a:prstGeom prst="rect">
            <a:avLst/>
          </a:prstGeom>
          <a:noFill/>
        </p:spPr>
        <p:txBody>
          <a:bodyPr vert="horz" wrap="square" lIns="0" tIns="0" rIns="0" bIns="0" rtlCol="0" anchor="t">
            <a:noAutofit/>
          </a:bodyPr>
          <a:lstStyle/>
          <a:p>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Projection</a:t>
            </a:r>
          </a:p>
        </p:txBody>
      </p:sp>
      <p:sp>
        <p:nvSpPr>
          <p:cNvPr id="111" name="Diamond 110"/>
          <p:cNvSpPr/>
          <p:nvPr/>
        </p:nvSpPr>
        <p:spPr>
          <a:xfrm>
            <a:off x="8255000" y="407472"/>
            <a:ext cx="76200" cy="76200"/>
          </a:xfrm>
          <a:prstGeom prst="diamond">
            <a:avLst/>
          </a:prstGeom>
          <a:solidFill>
            <a:srgbClr val="3399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Intel Clear" panose="020B0604020203020204" pitchFamily="34" charset="0"/>
              <a:ea typeface="Intel Clear" panose="020B0604020203020204" pitchFamily="34" charset="0"/>
              <a:cs typeface="Intel Clear" panose="020B0604020203020204" pitchFamily="34" charset="0"/>
            </a:endParaRPr>
          </a:p>
        </p:txBody>
      </p:sp>
      <p:sp>
        <p:nvSpPr>
          <p:cNvPr id="112" name="TextBox 111"/>
          <p:cNvSpPr txBox="1"/>
          <p:nvPr/>
        </p:nvSpPr>
        <p:spPr>
          <a:xfrm>
            <a:off x="8382000" y="407472"/>
            <a:ext cx="635000" cy="254000"/>
          </a:xfrm>
          <a:prstGeom prst="rect">
            <a:avLst/>
          </a:prstGeom>
          <a:noFill/>
        </p:spPr>
        <p:txBody>
          <a:bodyPr vert="horz" wrap="square" lIns="0" tIns="0" rIns="0" bIns="0" rtlCol="0" anchor="t">
            <a:noAutofit/>
          </a:bodyPr>
          <a:lstStyle/>
          <a:p>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Completed</a:t>
            </a:r>
          </a:p>
        </p:txBody>
      </p:sp>
      <p:sp>
        <p:nvSpPr>
          <p:cNvPr id="113" name="Diamond 112"/>
          <p:cNvSpPr/>
          <p:nvPr/>
        </p:nvSpPr>
        <p:spPr>
          <a:xfrm>
            <a:off x="8255000" y="496372"/>
            <a:ext cx="76200" cy="76200"/>
          </a:xfrm>
          <a:prstGeom prst="diamond">
            <a:avLst/>
          </a:prstGeom>
          <a:solidFill>
            <a:srgbClr val="FFC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Intel Clear" panose="020B0604020203020204" pitchFamily="34" charset="0"/>
              <a:ea typeface="Intel Clear" panose="020B0604020203020204" pitchFamily="34" charset="0"/>
              <a:cs typeface="Intel Clear" panose="020B0604020203020204" pitchFamily="34" charset="0"/>
            </a:endParaRPr>
          </a:p>
        </p:txBody>
      </p:sp>
      <p:sp>
        <p:nvSpPr>
          <p:cNvPr id="114" name="TextBox 113"/>
          <p:cNvSpPr txBox="1"/>
          <p:nvPr/>
        </p:nvSpPr>
        <p:spPr>
          <a:xfrm>
            <a:off x="8382000" y="496372"/>
            <a:ext cx="635000" cy="254000"/>
          </a:xfrm>
          <a:prstGeom prst="rect">
            <a:avLst/>
          </a:prstGeom>
          <a:noFill/>
        </p:spPr>
        <p:txBody>
          <a:bodyPr vert="horz" wrap="square" lIns="0" tIns="0" rIns="0" bIns="0" rtlCol="0" anchor="t">
            <a:noAutofit/>
          </a:bodyPr>
          <a:lstStyle/>
          <a:p>
            <a:r>
              <a:rPr lang="en-US" sz="6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Change from last</a:t>
            </a:r>
          </a:p>
        </p:txBody>
      </p:sp>
      <p:cxnSp>
        <p:nvCxnSpPr>
          <p:cNvPr id="115" name="CARD TGL UP3"/>
          <p:cNvCxnSpPr/>
          <p:nvPr/>
        </p:nvCxnSpPr>
        <p:spPr>
          <a:xfrm>
            <a:off x="1397000" y="1042472"/>
            <a:ext cx="7721600" cy="0"/>
          </a:xfrm>
          <a:prstGeom prst="line">
            <a:avLst/>
          </a:prstGeom>
          <a:ln w="1270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16" name="TextBox 115"/>
          <p:cNvSpPr txBox="1"/>
          <p:nvPr/>
        </p:nvSpPr>
        <p:spPr>
          <a:xfrm>
            <a:off x="152400" y="1453278"/>
            <a:ext cx="5334000" cy="138499"/>
          </a:xfrm>
          <a:prstGeom prst="rect">
            <a:avLst/>
          </a:prstGeom>
          <a:noFill/>
        </p:spPr>
        <p:txBody>
          <a:bodyPr vert="horz" wrap="square" lIns="0" tIns="0" rIns="0" bIns="0" rtlCol="0">
            <a:spAutoFit/>
          </a:bodyPr>
          <a:lstStyle/>
          <a:p>
            <a:r>
              <a:rPr lang="en-US" sz="9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TGL UP3</a:t>
            </a:r>
          </a:p>
        </p:txBody>
      </p:sp>
      <p:grpSp>
        <p:nvGrpSpPr>
          <p:cNvPr id="120" name="Group 119"/>
          <p:cNvGrpSpPr/>
          <p:nvPr/>
        </p:nvGrpSpPr>
        <p:grpSpPr>
          <a:xfrm>
            <a:off x="2463800" y="1090211"/>
            <a:ext cx="482600" cy="260236"/>
            <a:chOff x="2463800" y="873239"/>
            <a:chExt cx="482600" cy="260236"/>
          </a:xfrm>
        </p:grpSpPr>
        <p:sp>
          <p:nvSpPr>
            <p:cNvPr id="117" name="CARD ES1"/>
            <p:cNvSpPr txBox="1"/>
            <p:nvPr/>
          </p:nvSpPr>
          <p:spPr>
            <a:xfrm>
              <a:off x="2489200" y="873239"/>
              <a:ext cx="160300"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ES1</a:t>
              </a:r>
            </a:p>
          </p:txBody>
        </p:sp>
        <p:sp>
          <p:nvSpPr>
            <p:cNvPr id="119" name="CARD ES1 Key Features"/>
            <p:cNvSpPr txBox="1"/>
            <p:nvPr/>
          </p:nvSpPr>
          <p:spPr>
            <a:xfrm>
              <a:off x="2540000" y="1003300"/>
              <a:ext cx="4064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18" name="CARD ES1 Dates"/>
            <p:cNvSpPr/>
            <p:nvPr/>
          </p:nvSpPr>
          <p:spPr>
            <a:xfrm>
              <a:off x="2463800" y="993775"/>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38</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24" name="Group 123"/>
          <p:cNvGrpSpPr/>
          <p:nvPr/>
        </p:nvGrpSpPr>
        <p:grpSpPr>
          <a:xfrm>
            <a:off x="3454400" y="1090211"/>
            <a:ext cx="876300" cy="260236"/>
            <a:chOff x="3454400" y="873239"/>
            <a:chExt cx="876300" cy="260236"/>
          </a:xfrm>
        </p:grpSpPr>
        <p:sp>
          <p:nvSpPr>
            <p:cNvPr id="121" name="CARD ES2"/>
            <p:cNvSpPr txBox="1"/>
            <p:nvPr/>
          </p:nvSpPr>
          <p:spPr>
            <a:xfrm>
              <a:off x="3479800" y="873239"/>
              <a:ext cx="160300"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ES2</a:t>
              </a:r>
            </a:p>
          </p:txBody>
        </p:sp>
        <p:sp>
          <p:nvSpPr>
            <p:cNvPr id="123" name="CARD ES2 Key Features"/>
            <p:cNvSpPr txBox="1"/>
            <p:nvPr/>
          </p:nvSpPr>
          <p:spPr>
            <a:xfrm>
              <a:off x="3530600" y="1003300"/>
              <a:ext cx="8001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22" name="CARD ES2 Dates"/>
            <p:cNvSpPr/>
            <p:nvPr/>
          </p:nvSpPr>
          <p:spPr>
            <a:xfrm>
              <a:off x="3454400" y="993775"/>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48</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28" name="Group 127"/>
          <p:cNvGrpSpPr/>
          <p:nvPr/>
        </p:nvGrpSpPr>
        <p:grpSpPr>
          <a:xfrm>
            <a:off x="5473700" y="1090211"/>
            <a:ext cx="1333500" cy="260236"/>
            <a:chOff x="5473700" y="873239"/>
            <a:chExt cx="1333500" cy="260236"/>
          </a:xfrm>
        </p:grpSpPr>
        <p:sp>
          <p:nvSpPr>
            <p:cNvPr id="125" name="CARD QS"/>
            <p:cNvSpPr txBox="1"/>
            <p:nvPr/>
          </p:nvSpPr>
          <p:spPr>
            <a:xfrm>
              <a:off x="5499100" y="873239"/>
              <a:ext cx="123432"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QS</a:t>
              </a:r>
            </a:p>
          </p:txBody>
        </p:sp>
        <p:sp>
          <p:nvSpPr>
            <p:cNvPr id="127" name="CARD QS Key Features"/>
            <p:cNvSpPr txBox="1"/>
            <p:nvPr/>
          </p:nvSpPr>
          <p:spPr>
            <a:xfrm>
              <a:off x="5549900" y="1003300"/>
              <a:ext cx="12573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26" name="CARD QS Dates"/>
            <p:cNvSpPr/>
            <p:nvPr/>
          </p:nvSpPr>
          <p:spPr>
            <a:xfrm>
              <a:off x="5473700" y="993775"/>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16</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31" name="Group 130"/>
          <p:cNvGrpSpPr/>
          <p:nvPr/>
        </p:nvGrpSpPr>
        <p:grpSpPr>
          <a:xfrm>
            <a:off x="6184900" y="1382311"/>
            <a:ext cx="1320800" cy="253172"/>
            <a:chOff x="6184900" y="1165339"/>
            <a:chExt cx="1320800" cy="253172"/>
          </a:xfrm>
        </p:grpSpPr>
        <p:sp>
          <p:nvSpPr>
            <p:cNvPr id="129" name="CARD Production"/>
            <p:cNvSpPr txBox="1"/>
            <p:nvPr/>
          </p:nvSpPr>
          <p:spPr>
            <a:xfrm>
              <a:off x="6184900" y="1165339"/>
              <a:ext cx="466474"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Production</a:t>
              </a:r>
            </a:p>
          </p:txBody>
        </p:sp>
        <p:sp>
          <p:nvSpPr>
            <p:cNvPr id="130" name="CARD Production Key Features"/>
            <p:cNvSpPr txBox="1"/>
            <p:nvPr/>
          </p:nvSpPr>
          <p:spPr>
            <a:xfrm>
              <a:off x="6184900" y="1295400"/>
              <a:ext cx="13208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34" name="Group 133"/>
          <p:cNvGrpSpPr/>
          <p:nvPr/>
        </p:nvGrpSpPr>
        <p:grpSpPr>
          <a:xfrm>
            <a:off x="6985000" y="1674411"/>
            <a:ext cx="1308100" cy="253172"/>
            <a:chOff x="6985000" y="1457439"/>
            <a:chExt cx="1308100" cy="253172"/>
          </a:xfrm>
        </p:grpSpPr>
        <p:sp>
          <p:nvSpPr>
            <p:cNvPr id="132" name="CARD RTS"/>
            <p:cNvSpPr txBox="1"/>
            <p:nvPr/>
          </p:nvSpPr>
          <p:spPr>
            <a:xfrm>
              <a:off x="6985000" y="1457439"/>
              <a:ext cx="168316"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RTS</a:t>
              </a:r>
            </a:p>
          </p:txBody>
        </p:sp>
        <p:sp>
          <p:nvSpPr>
            <p:cNvPr id="133" name="CARD RTS Key Features"/>
            <p:cNvSpPr txBox="1"/>
            <p:nvPr/>
          </p:nvSpPr>
          <p:spPr>
            <a:xfrm>
              <a:off x="6985000" y="1587500"/>
              <a:ext cx="13081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grpSp>
      <p:cxnSp>
        <p:nvCxnSpPr>
          <p:cNvPr id="135" name="CARD TGL UP3 cons SW"/>
          <p:cNvCxnSpPr/>
          <p:nvPr/>
        </p:nvCxnSpPr>
        <p:spPr>
          <a:xfrm>
            <a:off x="1397000" y="2068487"/>
            <a:ext cx="7721600" cy="0"/>
          </a:xfrm>
          <a:prstGeom prst="line">
            <a:avLst/>
          </a:prstGeom>
          <a:ln w="1270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36" name="TextBox 135"/>
          <p:cNvSpPr txBox="1"/>
          <p:nvPr/>
        </p:nvSpPr>
        <p:spPr>
          <a:xfrm>
            <a:off x="152400" y="2549928"/>
            <a:ext cx="5334000" cy="138499"/>
          </a:xfrm>
          <a:prstGeom prst="rect">
            <a:avLst/>
          </a:prstGeom>
          <a:noFill/>
        </p:spPr>
        <p:txBody>
          <a:bodyPr vert="horz" wrap="square" lIns="0" tIns="0" rIns="0" bIns="0" rtlCol="0">
            <a:spAutoFit/>
          </a:bodyPr>
          <a:lstStyle/>
          <a:p>
            <a:r>
              <a:rPr lang="en-US" sz="9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TGL UP3 CONS SW</a:t>
            </a:r>
          </a:p>
        </p:txBody>
      </p:sp>
      <p:grpSp>
        <p:nvGrpSpPr>
          <p:cNvPr id="140" name="Group 139"/>
          <p:cNvGrpSpPr/>
          <p:nvPr/>
        </p:nvGrpSpPr>
        <p:grpSpPr>
          <a:xfrm>
            <a:off x="2463800" y="2332911"/>
            <a:ext cx="716295" cy="260236"/>
            <a:chOff x="2463800" y="1847250"/>
            <a:chExt cx="716295" cy="260236"/>
          </a:xfrm>
        </p:grpSpPr>
        <p:sp>
          <p:nvSpPr>
            <p:cNvPr id="137" name="CARD Pre Alpha(19H1)"/>
            <p:cNvSpPr txBox="1"/>
            <p:nvPr/>
          </p:nvSpPr>
          <p:spPr>
            <a:xfrm>
              <a:off x="2489200" y="1847250"/>
              <a:ext cx="690895"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Pre Alpha(19H1)</a:t>
              </a:r>
            </a:p>
          </p:txBody>
        </p:sp>
        <p:sp>
          <p:nvSpPr>
            <p:cNvPr id="139" name="CARD Pre Alpha(19H1) Key Features"/>
            <p:cNvSpPr txBox="1"/>
            <p:nvPr/>
          </p:nvSpPr>
          <p:spPr>
            <a:xfrm>
              <a:off x="2540000" y="1977311"/>
              <a:ext cx="1143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38" name="CARD Pre Alpha(19H1) Dates"/>
            <p:cNvSpPr/>
            <p:nvPr/>
          </p:nvSpPr>
          <p:spPr>
            <a:xfrm>
              <a:off x="2463800" y="1967786"/>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38</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44" name="Group 143"/>
          <p:cNvGrpSpPr/>
          <p:nvPr/>
        </p:nvGrpSpPr>
        <p:grpSpPr>
          <a:xfrm>
            <a:off x="2667000" y="2625011"/>
            <a:ext cx="552788" cy="260236"/>
            <a:chOff x="2667000" y="2139350"/>
            <a:chExt cx="552788" cy="260236"/>
          </a:xfrm>
        </p:grpSpPr>
        <p:sp>
          <p:nvSpPr>
            <p:cNvPr id="141" name="CARD Alpha(19H1)"/>
            <p:cNvSpPr txBox="1"/>
            <p:nvPr/>
          </p:nvSpPr>
          <p:spPr>
            <a:xfrm>
              <a:off x="2692400" y="2139350"/>
              <a:ext cx="527388"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Alpha(19H1)</a:t>
              </a:r>
            </a:p>
          </p:txBody>
        </p:sp>
        <p:sp>
          <p:nvSpPr>
            <p:cNvPr id="143" name="CARD Alpha(19H1) Key Features"/>
            <p:cNvSpPr txBox="1"/>
            <p:nvPr/>
          </p:nvSpPr>
          <p:spPr>
            <a:xfrm>
              <a:off x="2743200" y="2269411"/>
              <a:ext cx="4064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42" name="CARD Alpha(19H1) Dates"/>
            <p:cNvSpPr/>
            <p:nvPr/>
          </p:nvSpPr>
          <p:spPr>
            <a:xfrm>
              <a:off x="2667000" y="2259886"/>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40</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48" name="Group 147"/>
          <p:cNvGrpSpPr/>
          <p:nvPr/>
        </p:nvGrpSpPr>
        <p:grpSpPr>
          <a:xfrm>
            <a:off x="4381500" y="2332911"/>
            <a:ext cx="1333500" cy="260236"/>
            <a:chOff x="4381500" y="1847250"/>
            <a:chExt cx="1333500" cy="260236"/>
          </a:xfrm>
        </p:grpSpPr>
        <p:sp>
          <p:nvSpPr>
            <p:cNvPr id="145" name="CARD Beta"/>
            <p:cNvSpPr txBox="1"/>
            <p:nvPr/>
          </p:nvSpPr>
          <p:spPr>
            <a:xfrm>
              <a:off x="4406900" y="1847250"/>
              <a:ext cx="187552"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Beta</a:t>
              </a:r>
            </a:p>
          </p:txBody>
        </p:sp>
        <p:sp>
          <p:nvSpPr>
            <p:cNvPr id="147" name="CARD Beta Key Features"/>
            <p:cNvSpPr txBox="1"/>
            <p:nvPr/>
          </p:nvSpPr>
          <p:spPr>
            <a:xfrm>
              <a:off x="4457700" y="1977311"/>
              <a:ext cx="12573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sp>
          <p:nvSpPr>
            <p:cNvPr id="146" name="CARD Beta Dates"/>
            <p:cNvSpPr/>
            <p:nvPr/>
          </p:nvSpPr>
          <p:spPr>
            <a:xfrm>
              <a:off x="4381500" y="1967786"/>
              <a:ext cx="152400" cy="139700"/>
            </a:xfrm>
            <a:prstGeom prst="diamond">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eaLnBrk="0"/>
              <a:r>
                <a:rPr lang="en-US" sz="600" dirty="0" smtClean="0">
                  <a:solidFill>
                    <a:srgbClr val="FFFFFF"/>
                  </a:solidFill>
                  <a:latin typeface="Intel Clear" panose="020B0604020203020204" pitchFamily="34" charset="0"/>
                  <a:ea typeface="Intel Clear" panose="020B0604020203020204" pitchFamily="34" charset="0"/>
                  <a:cs typeface="Intel Clear" panose="020B0604020203020204" pitchFamily="34" charset="0"/>
                </a:rPr>
                <a:t>05</a:t>
              </a:r>
              <a:endParaRPr lang="en-US" sz="600" dirty="0">
                <a:solidFill>
                  <a:srgbClr val="FFFFFF"/>
                </a:solidFill>
                <a:latin typeface="Intel Clear" panose="020B0604020203020204" pitchFamily="34" charset="0"/>
                <a:ea typeface="Intel Clear" panose="020B0604020203020204" pitchFamily="34" charset="0"/>
                <a:cs typeface="Intel Clear" panose="020B0604020203020204" pitchFamily="34" charset="0"/>
              </a:endParaRPr>
            </a:p>
          </p:txBody>
        </p:sp>
      </p:grpSp>
      <p:grpSp>
        <p:nvGrpSpPr>
          <p:cNvPr id="151" name="Group 150"/>
          <p:cNvGrpSpPr/>
          <p:nvPr/>
        </p:nvGrpSpPr>
        <p:grpSpPr>
          <a:xfrm>
            <a:off x="5994400" y="2332911"/>
            <a:ext cx="1308100" cy="253172"/>
            <a:chOff x="5994400" y="1847250"/>
            <a:chExt cx="1308100" cy="253172"/>
          </a:xfrm>
        </p:grpSpPr>
        <p:sp>
          <p:nvSpPr>
            <p:cNvPr id="149" name="CARD PV"/>
            <p:cNvSpPr txBox="1"/>
            <p:nvPr/>
          </p:nvSpPr>
          <p:spPr>
            <a:xfrm>
              <a:off x="5994400" y="1847250"/>
              <a:ext cx="115416" cy="107722"/>
            </a:xfrm>
            <a:prstGeom prst="rect">
              <a:avLst/>
            </a:prstGeom>
            <a:noFill/>
          </p:spPr>
          <p:txBody>
            <a:bodyPr vert="horz" wrap="none" lIns="0" tIns="0" rIns="0" bIns="0" rtlCol="0" anchor="ctr">
              <a:spAutoFit/>
            </a:bodyPr>
            <a:lstStyle/>
            <a:p>
              <a:pPr eaLnBrk="0"/>
              <a:r>
                <a:rPr lang="en-US" sz="700" b="1" dirty="0" smtClean="0">
                  <a:solidFill>
                    <a:srgbClr val="000000"/>
                  </a:solidFill>
                  <a:latin typeface="Intel Clear" panose="020B0604020203020204" pitchFamily="34" charset="0"/>
                  <a:ea typeface="Intel Clear" panose="020B0604020203020204" pitchFamily="34" charset="0"/>
                  <a:cs typeface="Intel Clear" panose="020B0604020203020204" pitchFamily="34" charset="0"/>
                </a:rPr>
                <a:t>PV</a:t>
              </a:r>
            </a:p>
          </p:txBody>
        </p:sp>
        <p:sp>
          <p:nvSpPr>
            <p:cNvPr id="150" name="CARD PV Key Features"/>
            <p:cNvSpPr txBox="1"/>
            <p:nvPr/>
          </p:nvSpPr>
          <p:spPr>
            <a:xfrm>
              <a:off x="5994400" y="1977311"/>
              <a:ext cx="1308100" cy="123111"/>
            </a:xfrm>
            <a:prstGeom prst="rect">
              <a:avLst/>
            </a:prstGeom>
            <a:gradFill flip="none" rotWithShape="1">
              <a:gsLst>
                <a:gs pos="0">
                  <a:srgbClr val="FFFFFF"/>
                </a:gs>
                <a:gs pos="100000">
                  <a:srgbClr val="FFFFCC"/>
                </a:gs>
              </a:gsLst>
              <a:lin ang="10800000" scaled="1"/>
              <a:tileRect/>
            </a:gradFill>
            <a:ln w="3175">
              <a:solidFill>
                <a:srgbClr val="99CCFF"/>
              </a:solidFill>
            </a:ln>
            <a:scene3d>
              <a:camera prst="orthographicFront"/>
              <a:lightRig rig="threePt" dir="t"/>
            </a:scene3d>
            <a:sp3d>
              <a:bevelT/>
            </a:sp3d>
          </p:spPr>
          <p:txBody>
            <a:bodyPr vert="horz" wrap="square" lIns="25400" tIns="0" rIns="0" bIns="0" rtlCol="0">
              <a:spAutoFit/>
            </a:bodyPr>
            <a:lstStyle/>
            <a:p>
              <a:endParaRPr lang="en-US" sz="800" dirty="0" smtClean="0">
                <a:solidFill>
                  <a:srgbClr val="003C71"/>
                </a:solidFill>
                <a:latin typeface="Intel Clear" panose="020B0604020203020204" pitchFamily="34" charset="0"/>
                <a:ea typeface="Intel Clear" panose="020B0604020203020204" pitchFamily="34" charset="0"/>
                <a:cs typeface="Intel Clear" panose="020B0604020203020204" pitchFamily="34" charset="0"/>
              </a:endParaRPr>
            </a:p>
          </p:txBody>
        </p:sp>
      </p:grpSp>
      <p:cxnSp>
        <p:nvCxnSpPr>
          <p:cNvPr id="152" name="CARD TGL UP4"/>
          <p:cNvCxnSpPr/>
          <p:nvPr/>
        </p:nvCxnSpPr>
        <p:spPr>
          <a:xfrm>
            <a:off x="1397000" y="3097088"/>
            <a:ext cx="7721600" cy="0"/>
          </a:xfrm>
          <a:prstGeom prst="line">
            <a:avLst/>
          </a:prstGeom>
          <a:ln w="1270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0" name="Footer Placeholder 8"/>
          <p:cNvSpPr txBox="1">
            <a:spLocks/>
          </p:cNvSpPr>
          <p:nvPr/>
        </p:nvSpPr>
        <p:spPr>
          <a:xfrm>
            <a:off x="38100" y="4831003"/>
            <a:ext cx="3086100" cy="274637"/>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800" dirty="0" smtClean="0">
                <a:solidFill>
                  <a:schemeClr val="bg1"/>
                </a:solidFill>
              </a:rPr>
              <a:t>Intel Confidential</a:t>
            </a:r>
            <a:endParaRPr lang="en-US" sz="800" dirty="0">
              <a:solidFill>
                <a:schemeClr val="bg1"/>
              </a:solidFill>
            </a:endParaRPr>
          </a:p>
        </p:txBody>
      </p:sp>
      <p:sp>
        <p:nvSpPr>
          <p:cNvPr id="2" name="Slide Number Placeholder 1"/>
          <p:cNvSpPr>
            <a:spLocks noGrp="1"/>
          </p:cNvSpPr>
          <p:nvPr>
            <p:ph type="sldNum" sz="quarter" idx="12"/>
          </p:nvPr>
        </p:nvSpPr>
        <p:spPr/>
        <p:txBody>
          <a:bodyPr/>
          <a:lstStyle/>
          <a:p>
            <a:fld id="{EE2556C5-CE8C-6547-B838-EA80C61A4AF7}" type="slidenum">
              <a:rPr lang="en-US" smtClean="0"/>
              <a:pPr/>
              <a:t>3</a:t>
            </a:fld>
            <a:endParaRPr lang="en-US" dirty="0"/>
          </a:p>
        </p:txBody>
      </p:sp>
      <p:sp>
        <p:nvSpPr>
          <p:cNvPr id="182" name="Rectangle 1"/>
          <p:cNvSpPr>
            <a:spLocks noChangeArrowheads="1"/>
          </p:cNvSpPr>
          <p:nvPr/>
        </p:nvSpPr>
        <p:spPr bwMode="auto">
          <a:xfrm>
            <a:off x="2824163" y="2824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84" name="Rectangle 2"/>
          <p:cNvSpPr>
            <a:spLocks noChangeArrowheads="1"/>
          </p:cNvSpPr>
          <p:nvPr/>
        </p:nvSpPr>
        <p:spPr bwMode="auto">
          <a:xfrm>
            <a:off x="2824163" y="2824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9548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sz="800" smtClean="0"/>
              <a:t>Intel Confidential</a:t>
            </a:r>
            <a:endParaRPr lang="en-US" sz="800" dirty="0"/>
          </a:p>
        </p:txBody>
      </p:sp>
    </p:spTree>
    <p:extLst>
      <p:ext uri="{BB962C8B-B14F-4D97-AF65-F5344CB8AC3E}">
        <p14:creationId xmlns:p14="http://schemas.microsoft.com/office/powerpoint/2010/main" val="324526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C3534BFF8DC34DBA4A5BCE48D007C6" ma:contentTypeVersion="1" ma:contentTypeDescription="Create a new document." ma:contentTypeScope="" ma:versionID="0721bf15f1d495bf4c4f173fa7be12d9">
  <xsd:schema xmlns:xsd="http://www.w3.org/2001/XMLSchema" xmlns:xs="http://www.w3.org/2001/XMLSchema" xmlns:p="http://schemas.microsoft.com/office/2006/metadata/properties" targetNamespace="http://schemas.microsoft.com/office/2006/metadata/properties" ma:root="true" ma:fieldsID="3c6d6999b258fe523918ae99dde6732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FB93A9-2655-496F-A6E9-316AED24B5AE}">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0E2837D5-A2BA-49DA-BFD2-127BFB8ECB71}">
  <ds:schemaRefs>
    <ds:schemaRef ds:uri="http://schemas.microsoft.com/sharepoint/v3/contenttype/forms"/>
  </ds:schemaRefs>
</ds:datastoreItem>
</file>

<file path=customXml/itemProps3.xml><?xml version="1.0" encoding="utf-8"?>
<ds:datastoreItem xmlns:ds="http://schemas.openxmlformats.org/officeDocument/2006/customXml" ds:itemID="{9D745D20-C94B-45C2-B2F5-CD6D874093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509</Words>
  <Application>Microsoft Office PowerPoint</Application>
  <PresentationFormat>On-screen Show (16:9)</PresentationFormat>
  <Paragraphs>152</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Intel Clear</vt:lpstr>
      <vt:lpstr>Wingdings</vt:lpstr>
      <vt:lpstr>Int_PPT Template_ClearPro_16x9</vt:lpstr>
      <vt:lpstr>Tiger Lake UP3 Mobile Platform Consumer Corporate</vt:lpstr>
      <vt:lpstr>Legal Disclaimer </vt:lpstr>
      <vt:lpstr>Tiger Lake UP3 Dashboard</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CTPClassification=CTP_IC:VisualMarkings=, CTPClassification=CTP_IC</cp:keywords>
  <cp:lastModifiedBy/>
  <cp:revision>1</cp:revision>
  <dcterms:created xsi:type="dcterms:W3CDTF">2015-05-06T16:36:39Z</dcterms:created>
  <dcterms:modified xsi:type="dcterms:W3CDTF">2019-07-25T22:18:55Z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0x010100B8C3534BFF8DC34DBA4A5BCE48D007C6</vt:lpwstr>
  </property>
  <property fmtid="{D5CDD505-2E9C-101B-9397-08002B2CF9AE}" pid="3" name="TitusGUID">
    <vt:lpwstr>ac4015ab-50df-43dd-b8f7-ab961864fcac</vt:lpwstr>
  </property>
  <property fmtid="{D5CDD505-2E9C-101B-9397-08002B2CF9AE}" pid="4" name="CTP_BU">
    <vt:lpwstr>CCG OPERATIONS GROUP</vt:lpwstr>
  </property>
  <property fmtid="{D5CDD505-2E9C-101B-9397-08002B2CF9AE}" pid="5" name="CTP_TimeStamp">
    <vt:lpwstr>2019-07-25 22:18:55Z</vt:lpwstr>
  </property>
  <property fmtid="{D5CDD505-2E9C-101B-9397-08002B2CF9AE}" pid="6" name="CTPClassification">
    <vt:lpwstr>CTP_IC</vt:lpwstr>
  </property>
</Properties>
</file>